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 id="2147483735" r:id="rId2"/>
  </p:sldMasterIdLst>
  <p:notesMasterIdLst>
    <p:notesMasterId r:id="rId54"/>
  </p:notesMasterIdLst>
  <p:handoutMasterIdLst>
    <p:handoutMasterId r:id="rId55"/>
  </p:handoutMasterIdLst>
  <p:sldIdLst>
    <p:sldId id="1212" r:id="rId3"/>
    <p:sldId id="892" r:id="rId4"/>
    <p:sldId id="893" r:id="rId5"/>
    <p:sldId id="1810" r:id="rId6"/>
    <p:sldId id="1811" r:id="rId7"/>
    <p:sldId id="1812" r:id="rId8"/>
    <p:sldId id="1820" r:id="rId9"/>
    <p:sldId id="914" r:id="rId10"/>
    <p:sldId id="1813" r:id="rId11"/>
    <p:sldId id="920" r:id="rId12"/>
    <p:sldId id="916" r:id="rId13"/>
    <p:sldId id="921" r:id="rId14"/>
    <p:sldId id="1185" r:id="rId15"/>
    <p:sldId id="896" r:id="rId16"/>
    <p:sldId id="895" r:id="rId17"/>
    <p:sldId id="1187" r:id="rId18"/>
    <p:sldId id="899" r:id="rId19"/>
    <p:sldId id="901" r:id="rId20"/>
    <p:sldId id="1213" r:id="rId21"/>
    <p:sldId id="902" r:id="rId22"/>
    <p:sldId id="1809" r:id="rId23"/>
    <p:sldId id="905" r:id="rId24"/>
    <p:sldId id="906" r:id="rId25"/>
    <p:sldId id="907" r:id="rId26"/>
    <p:sldId id="908" r:id="rId27"/>
    <p:sldId id="1214" r:id="rId28"/>
    <p:sldId id="1814" r:id="rId29"/>
    <p:sldId id="1806" r:id="rId30"/>
    <p:sldId id="1040" r:id="rId31"/>
    <p:sldId id="1042" r:id="rId32"/>
    <p:sldId id="1817" r:id="rId33"/>
    <p:sldId id="1807" r:id="rId34"/>
    <p:sldId id="1808" r:id="rId35"/>
    <p:sldId id="1047" r:id="rId36"/>
    <p:sldId id="1815" r:id="rId37"/>
    <p:sldId id="1049" r:id="rId38"/>
    <p:sldId id="1050" r:id="rId39"/>
    <p:sldId id="1818" r:id="rId40"/>
    <p:sldId id="1014" r:id="rId41"/>
    <p:sldId id="1016" r:id="rId42"/>
    <p:sldId id="1021" r:id="rId43"/>
    <p:sldId id="1022" r:id="rId44"/>
    <p:sldId id="1188" r:id="rId45"/>
    <p:sldId id="909" r:id="rId46"/>
    <p:sldId id="1189" r:id="rId47"/>
    <p:sldId id="922" r:id="rId48"/>
    <p:sldId id="1273" r:id="rId49"/>
    <p:sldId id="1274" r:id="rId50"/>
    <p:sldId id="1816" r:id="rId51"/>
    <p:sldId id="1819" r:id="rId52"/>
    <p:sldId id="1193" r:id="rId53"/>
  </p:sldIdLst>
  <p:sldSz cx="9144000" cy="6858000" type="screen4x3"/>
  <p:notesSz cx="7099300" cy="10234613"/>
  <p:defaultTextStyle>
    <a:defPPr>
      <a:defRPr lang="zh-CN"/>
    </a:defPPr>
    <a:lvl1pPr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1pPr>
    <a:lvl2pPr marL="4572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2pPr>
    <a:lvl3pPr marL="9144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3pPr>
    <a:lvl4pPr marL="13716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4pPr>
    <a:lvl5pPr marL="1828800" algn="l" rtl="0" fontAlgn="base">
      <a:spcBef>
        <a:spcPct val="0"/>
      </a:spcBef>
      <a:spcAft>
        <a:spcPct val="0"/>
      </a:spcAft>
      <a:defRPr kumimoji="1" sz="2400" b="1" kern="1200">
        <a:solidFill>
          <a:schemeClr val="tx1"/>
        </a:solidFill>
        <a:latin typeface="Times New Roman" pitchFamily="18" charset="0"/>
        <a:ea typeface="黑体" pitchFamily="2" charset="-122"/>
        <a:cs typeface="+mn-cs"/>
      </a:defRPr>
    </a:lvl5pPr>
    <a:lvl6pPr marL="2286000" algn="l" defTabSz="914400" rtl="0" eaLnBrk="1" latinLnBrk="0" hangingPunct="1">
      <a:defRPr kumimoji="1" sz="2400" b="1" kern="1200">
        <a:solidFill>
          <a:schemeClr val="tx1"/>
        </a:solidFill>
        <a:latin typeface="Times New Roman" pitchFamily="18" charset="0"/>
        <a:ea typeface="黑体" pitchFamily="2" charset="-122"/>
        <a:cs typeface="+mn-cs"/>
      </a:defRPr>
    </a:lvl6pPr>
    <a:lvl7pPr marL="2743200" algn="l" defTabSz="914400" rtl="0" eaLnBrk="1" latinLnBrk="0" hangingPunct="1">
      <a:defRPr kumimoji="1" sz="2400" b="1" kern="1200">
        <a:solidFill>
          <a:schemeClr val="tx1"/>
        </a:solidFill>
        <a:latin typeface="Times New Roman" pitchFamily="18" charset="0"/>
        <a:ea typeface="黑体" pitchFamily="2" charset="-122"/>
        <a:cs typeface="+mn-cs"/>
      </a:defRPr>
    </a:lvl7pPr>
    <a:lvl8pPr marL="3200400" algn="l" defTabSz="914400" rtl="0" eaLnBrk="1" latinLnBrk="0" hangingPunct="1">
      <a:defRPr kumimoji="1" sz="2400" b="1" kern="1200">
        <a:solidFill>
          <a:schemeClr val="tx1"/>
        </a:solidFill>
        <a:latin typeface="Times New Roman" pitchFamily="18" charset="0"/>
        <a:ea typeface="黑体" pitchFamily="2" charset="-122"/>
        <a:cs typeface="+mn-cs"/>
      </a:defRPr>
    </a:lvl8pPr>
    <a:lvl9pPr marL="3657600" algn="l" defTabSz="914400" rtl="0" eaLnBrk="1" latinLnBrk="0" hangingPunct="1">
      <a:defRPr kumimoji="1" sz="2400" b="1" kern="1200">
        <a:solidFill>
          <a:schemeClr val="tx1"/>
        </a:solidFill>
        <a:latin typeface="Times New Roman" pitchFamily="18"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924">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00FF"/>
    <a:srgbClr val="33CC33"/>
    <a:srgbClr val="000000"/>
    <a:srgbClr val="990000"/>
    <a:srgbClr val="CC3300"/>
    <a:srgbClr val="FFFF00"/>
    <a:srgbClr val="006600"/>
    <a:srgbClr val="BFFFFF"/>
    <a:srgbClr val="FFFF66"/>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D113A9D2-9D6B-4929-AA2D-F23B5EE8CBE7}" styleName="主题样式 2 - 个性色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主题样式 2 - 个性色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主题样式 2 - 个性色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08FB837D-C827-4EFA-A057-4D05807E0F7C}" styleName="主题样式 1 - 个性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2" autoAdjust="0"/>
    <p:restoredTop sz="92410" autoAdjust="0"/>
  </p:normalViewPr>
  <p:slideViewPr>
    <p:cSldViewPr>
      <p:cViewPr varScale="1">
        <p:scale>
          <a:sx n="101" d="100"/>
          <a:sy n="101" d="100"/>
        </p:scale>
        <p:origin x="2808" y="200"/>
      </p:cViewPr>
      <p:guideLst>
        <p:guide orient="horz" pos="2160"/>
        <p:guide pos="29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34650"/>
    </p:cViewPr>
  </p:sorterViewPr>
  <p:notesViewPr>
    <p:cSldViewPr>
      <p:cViewPr varScale="1">
        <p:scale>
          <a:sx n="57" d="100"/>
          <a:sy n="57" d="100"/>
        </p:scale>
        <p:origin x="-132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pitchFamily="2"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pitchFamily="2"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pitchFamily="2"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pitchFamily="2" charset="-122"/>
              </a:defRPr>
            </a:lvl1pPr>
          </a:lstStyle>
          <a:p>
            <a:pPr>
              <a:defRPr/>
            </a:pPr>
            <a:fld id="{7ACE9276-AA2F-4620-B7FF-F858716AA748}" type="slidenum">
              <a:rPr lang="en-US" altLang="zh-CN"/>
              <a:pPr>
                <a:defRPr/>
              </a:pPr>
              <a:t>‹#›</a:t>
            </a:fld>
            <a:endParaRPr lang="en-US" altLang="zh-CN"/>
          </a:p>
        </p:txBody>
      </p:sp>
    </p:spTree>
    <p:extLst>
      <p:ext uri="{BB962C8B-B14F-4D97-AF65-F5344CB8AC3E}">
        <p14:creationId xmlns:p14="http://schemas.microsoft.com/office/powerpoint/2010/main" val="351489387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b="0">
                <a:ea typeface="宋体" pitchFamily="2"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b="0">
                <a:ea typeface="宋体" pitchFamily="2" charset="-122"/>
              </a:defRPr>
            </a:lvl1pPr>
          </a:lstStyle>
          <a:p>
            <a:pPr>
              <a:defRPr/>
            </a:pPr>
            <a:endParaRPr lang="en-US" altLang="zh-CN"/>
          </a:p>
        </p:txBody>
      </p:sp>
      <p:sp>
        <p:nvSpPr>
          <p:cNvPr id="176132"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b="0">
                <a:ea typeface="宋体"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b="0">
                <a:ea typeface="宋体" pitchFamily="2" charset="-122"/>
              </a:defRPr>
            </a:lvl1pPr>
          </a:lstStyle>
          <a:p>
            <a:pPr>
              <a:defRPr/>
            </a:pPr>
            <a:fld id="{2A220F6C-CDCA-41DB-8BB5-F651ECA19C15}" type="slidenum">
              <a:rPr lang="en-US" altLang="zh-CN"/>
              <a:pPr>
                <a:defRPr/>
              </a:pPr>
              <a:t>‹#›</a:t>
            </a:fld>
            <a:endParaRPr lang="en-US" altLang="zh-CN"/>
          </a:p>
        </p:txBody>
      </p:sp>
    </p:spTree>
    <p:extLst>
      <p:ext uri="{BB962C8B-B14F-4D97-AF65-F5344CB8AC3E}">
        <p14:creationId xmlns:p14="http://schemas.microsoft.com/office/powerpoint/2010/main" val="32644954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时已知道水经电解后，氢气从负极析出，氧气从正极析出。他从电解现象中得到启发，认为每种化合物都是由电性相反的两部分组成。电解时，正的部分在负极析出，负的部分则在正极析出。它们靠正电性和负电性两部分以静电吸引结合而成稳定分子。二元学说解释无机化合物较好，解释有机化合物则遇到了困难。</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2A220F6C-CDCA-41DB-8BB5-F651ECA19C15}" type="slidenum">
              <a:rPr lang="en-US" altLang="zh-CN" smtClean="0"/>
              <a:pPr>
                <a:defRPr/>
              </a:pPr>
              <a:t>4</a:t>
            </a:fld>
            <a:endParaRPr lang="en-US" altLang="zh-CN"/>
          </a:p>
        </p:txBody>
      </p:sp>
    </p:spTree>
    <p:extLst>
      <p:ext uri="{BB962C8B-B14F-4D97-AF65-F5344CB8AC3E}">
        <p14:creationId xmlns:p14="http://schemas.microsoft.com/office/powerpoint/2010/main" val="3369797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当时已知道水经电解后，氢气从负极析出，氧气从正极析出。他从电解现象中得到启发，认为每种化合物都是由电性相反的两部分组成。电解时，正的部分在负极析出，负的部分则在正极析出。它们靠正电性和负电性两部分以静电吸引结合而成稳定分子。二元学说解释无机化合物较好，解释有机化合物则遇到了困难。</a:t>
            </a:r>
            <a:endParaRPr kumimoji="1" lang="en-US" altLang="zh-CN" dirty="0"/>
          </a:p>
          <a:p>
            <a:r>
              <a:rPr kumimoji="1" lang="en-US" altLang="zh-CN" dirty="0"/>
              <a:t>1785</a:t>
            </a:r>
            <a:r>
              <a:rPr kumimoji="1" lang="zh-CN" altLang="en-US" dirty="0"/>
              <a:t>年，库伦定律</a:t>
            </a:r>
            <a:endParaRPr kumimoji="1" lang="en-US" altLang="zh-CN" dirty="0"/>
          </a:p>
          <a:p>
            <a:r>
              <a:rPr kumimoji="1" lang="en-US" altLang="zh-CN" dirty="0"/>
              <a:t>1873</a:t>
            </a:r>
            <a:r>
              <a:rPr kumimoji="1" lang="zh-CN" altLang="en-US" dirty="0"/>
              <a:t>年，麦克斯韦方程组</a:t>
            </a:r>
          </a:p>
          <a:p>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pPr>
              <a:defRPr/>
            </a:pPr>
            <a:fld id="{2A220F6C-CDCA-41DB-8BB5-F651ECA19C15}" type="slidenum">
              <a:rPr lang="en-US" altLang="zh-CN" smtClean="0"/>
              <a:pPr>
                <a:defRPr/>
              </a:pPr>
              <a:t>5</a:t>
            </a:fld>
            <a:endParaRPr lang="en-US" altLang="zh-CN"/>
          </a:p>
        </p:txBody>
      </p:sp>
    </p:spTree>
    <p:extLst>
      <p:ext uri="{BB962C8B-B14F-4D97-AF65-F5344CB8AC3E}">
        <p14:creationId xmlns:p14="http://schemas.microsoft.com/office/powerpoint/2010/main" val="35610979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p:cNvSpPr>
            <a:spLocks noGrp="1" noRot="1" noChangeAspect="1" noChangeArrowheads="1" noTextEdit="1"/>
          </p:cNvSpPr>
          <p:nvPr>
            <p:ph type="sldImg"/>
          </p:nvPr>
        </p:nvSpPr>
        <p:spPr>
          <a:xfrm>
            <a:off x="998538" y="769938"/>
            <a:ext cx="5116512" cy="3836987"/>
          </a:xfrm>
          <a:ln/>
        </p:spPr>
      </p:sp>
      <p:sp>
        <p:nvSpPr>
          <p:cNvPr id="2867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自学</a:t>
            </a:r>
          </a:p>
        </p:txBody>
      </p:sp>
    </p:spTree>
    <p:extLst>
      <p:ext uri="{BB962C8B-B14F-4D97-AF65-F5344CB8AC3E}">
        <p14:creationId xmlns:p14="http://schemas.microsoft.com/office/powerpoint/2010/main" val="15054801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2"/>
          <p:cNvSpPr>
            <a:spLocks noGrp="1" noRot="1" noChangeAspect="1" noChangeArrowheads="1" noTextEdit="1"/>
          </p:cNvSpPr>
          <p:nvPr>
            <p:ph type="sldImg"/>
          </p:nvPr>
        </p:nvSpPr>
        <p:spPr>
          <a:xfrm>
            <a:off x="998538" y="769938"/>
            <a:ext cx="5116512" cy="3836987"/>
          </a:xfrm>
          <a:ln/>
        </p:spPr>
      </p:sp>
      <p:sp>
        <p:nvSpPr>
          <p:cNvPr id="287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自学</a:t>
            </a:r>
          </a:p>
        </p:txBody>
      </p:sp>
    </p:spTree>
    <p:extLst>
      <p:ext uri="{BB962C8B-B14F-4D97-AF65-F5344CB8AC3E}">
        <p14:creationId xmlns:p14="http://schemas.microsoft.com/office/powerpoint/2010/main" val="4164760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a:solidFill>
                  <a:schemeClr val="tx1"/>
                </a:solidFill>
                <a:latin typeface="Times New Roman" pitchFamily="18" charset="0"/>
                <a:ea typeface="黑体" pitchFamily="2" charset="-122"/>
              </a:defRPr>
            </a:lvl1pPr>
            <a:lvl2pPr marL="742950" indent="-285750" defTabSz="990600" eaLnBrk="0" hangingPunct="0">
              <a:defRPr kumimoji="1" sz="2400">
                <a:solidFill>
                  <a:schemeClr val="tx1"/>
                </a:solidFill>
                <a:latin typeface="Times New Roman" pitchFamily="18" charset="0"/>
                <a:ea typeface="黑体" pitchFamily="2" charset="-122"/>
              </a:defRPr>
            </a:lvl2pPr>
            <a:lvl3pPr marL="1143000" indent="-228600" defTabSz="990600" eaLnBrk="0" hangingPunct="0">
              <a:defRPr kumimoji="1" sz="2400">
                <a:solidFill>
                  <a:schemeClr val="tx1"/>
                </a:solidFill>
                <a:latin typeface="Times New Roman" pitchFamily="18" charset="0"/>
                <a:ea typeface="黑体" pitchFamily="2" charset="-122"/>
              </a:defRPr>
            </a:lvl3pPr>
            <a:lvl4pPr marL="1600200" indent="-228600" defTabSz="990600" eaLnBrk="0" hangingPunct="0">
              <a:defRPr kumimoji="1" sz="2400">
                <a:solidFill>
                  <a:schemeClr val="tx1"/>
                </a:solidFill>
                <a:latin typeface="Times New Roman" pitchFamily="18" charset="0"/>
                <a:ea typeface="黑体" pitchFamily="2" charset="-122"/>
              </a:defRPr>
            </a:lvl4pPr>
            <a:lvl5pPr marL="2057400" indent="-228600" defTabSz="990600" eaLnBrk="0" hangingPunct="0">
              <a:defRPr kumimoji="1" sz="2400">
                <a:solidFill>
                  <a:schemeClr val="tx1"/>
                </a:solidFill>
                <a:latin typeface="Times New Roman" pitchFamily="18" charset="0"/>
                <a:ea typeface="黑体" pitchFamily="2" charset="-122"/>
              </a:defRPr>
            </a:lvl5pPr>
            <a:lvl6pPr marL="25146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defTabSz="990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fld id="{78BE9E02-735B-43FC-A38D-2578639BCE51}" type="slidenum">
              <a:rPr lang="en-US" altLang="zh-CN" sz="1200" smtClean="0">
                <a:ea typeface="宋体" pitchFamily="2" charset="-122"/>
              </a:rPr>
              <a:pPr eaLnBrk="1" hangingPunct="1"/>
              <a:t>30</a:t>
            </a:fld>
            <a:endParaRPr lang="en-US" altLang="zh-CN" sz="1200">
              <a:ea typeface="宋体" pitchFamily="2" charset="-122"/>
            </a:endParaRPr>
          </a:p>
        </p:txBody>
      </p:sp>
      <p:sp>
        <p:nvSpPr>
          <p:cNvPr id="186371" name="Rectangle 2"/>
          <p:cNvSpPr>
            <a:spLocks noGrp="1" noRot="1" noChangeAspect="1" noChangeArrowheads="1" noTextEdit="1"/>
          </p:cNvSpPr>
          <p:nvPr>
            <p:ph type="sldImg"/>
          </p:nvPr>
        </p:nvSpPr>
        <p:spPr>
          <a:xfrm>
            <a:off x="993775" y="768350"/>
            <a:ext cx="5114925" cy="3836988"/>
          </a:xfrm>
          <a:solidFill>
            <a:srgbClr val="FFFFFF"/>
          </a:solidFill>
          <a:ln/>
        </p:spPr>
      </p:sp>
      <p:sp>
        <p:nvSpPr>
          <p:cNvPr id="186372"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8" tIns="49524" rIns="99048" bIns="49524"/>
          <a:lstStyle/>
          <a:p>
            <a:pPr eaLnBrk="1" hangingPunct="1"/>
            <a:r>
              <a:rPr lang="en-US" altLang="zh-CN"/>
              <a:t>Ionization energies decrease as atomic radii increase.</a:t>
            </a:r>
          </a:p>
          <a:p>
            <a:pPr eaLnBrk="1" hangingPunct="1"/>
            <a:r>
              <a:rPr lang="en-US" altLang="zh-CN"/>
              <a:t>Noble gases are the most difficult to ionize.</a:t>
            </a:r>
          </a:p>
          <a:p>
            <a:pPr eaLnBrk="1" hangingPunct="1"/>
            <a:r>
              <a:rPr lang="en-US" altLang="zh-CN"/>
              <a:t>Alkali metals are the easiest to ionize.</a:t>
            </a:r>
          </a:p>
          <a:p>
            <a:pPr eaLnBrk="1" hangingPunct="1"/>
            <a:r>
              <a:rPr lang="en-US" altLang="zh-CN"/>
              <a:t>Other trends are apparent and can be discussed better using specific examples (next slide)</a:t>
            </a:r>
          </a:p>
        </p:txBody>
      </p:sp>
    </p:spTree>
    <p:extLst>
      <p:ext uri="{BB962C8B-B14F-4D97-AF65-F5344CB8AC3E}">
        <p14:creationId xmlns:p14="http://schemas.microsoft.com/office/powerpoint/2010/main" val="217201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2"/>
          <p:cNvSpPr>
            <a:spLocks noGrp="1" noRot="1" noChangeAspect="1" noChangeArrowheads="1" noTextEdit="1"/>
          </p:cNvSpPr>
          <p:nvPr>
            <p:ph type="sldImg"/>
          </p:nvPr>
        </p:nvSpPr>
        <p:spPr>
          <a:xfrm>
            <a:off x="998538" y="769938"/>
            <a:ext cx="5116512" cy="3836987"/>
          </a:xfrm>
          <a:ln/>
        </p:spPr>
      </p:sp>
      <p:sp>
        <p:nvSpPr>
          <p:cNvPr id="2775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b="1" dirty="0">
                <a:solidFill>
                  <a:srgbClr val="FFFF00"/>
                </a:solidFill>
              </a:rPr>
              <a:t>影响极化作用的强弱因素决定于离子的半径、 电荷和电子构型.离子电荷愈高，半径愈小，极化作用愈强.正离子的电子层结构对极化作用也有影响.其作用的次序是：外层具有8个电子时，极化能力最小，外层具有9-17个电子，即不饱和电子层时，具有较大的极化能力，外层具有18，18+2或2个电子时，极化能力最强.</a:t>
            </a:r>
            <a:r>
              <a:rPr lang="zh-CN" altLang="en-US" b="1" dirty="0">
                <a:solidFill>
                  <a:schemeClr val="accent1"/>
                </a:solidFill>
              </a:rPr>
              <a:t>附加极化作用</a:t>
            </a:r>
            <a:r>
              <a:rPr lang="zh-CN" altLang="en-US" b="1" dirty="0">
                <a:solidFill>
                  <a:srgbClr val="FFFF00"/>
                </a:solidFill>
              </a:rPr>
              <a:t>. 通常考虑离子间相互作用时，一般考虑正离子的极化作用和负离子的变形性.但正离子也有被极化的可能，当负离子被极化后，在一定程度上增强了负离子对正离子的极化作用，结果使正离子变形而被极化，正离子被极化后，又增加了它对负离子的极化作用.这种加强的极化作用称为</a:t>
            </a:r>
            <a:r>
              <a:rPr lang="zh-CN" altLang="en-US" b="1" dirty="0">
                <a:solidFill>
                  <a:schemeClr val="accent1"/>
                </a:solidFill>
              </a:rPr>
              <a:t>附加极化.最后是个平衡的结果</a:t>
            </a:r>
            <a:endParaRPr lang="zh-CN" altLang="en-US" b="1" dirty="0">
              <a:solidFill>
                <a:srgbClr val="FFFF00"/>
              </a:solidFill>
            </a:endParaRPr>
          </a:p>
          <a:p>
            <a:pPr algn="just">
              <a:spcBef>
                <a:spcPct val="0"/>
              </a:spcBef>
            </a:pPr>
            <a:endParaRPr lang="zh-CN" altLang="en-US" b="1" dirty="0">
              <a:solidFill>
                <a:srgbClr val="FFFF00"/>
              </a:solidFill>
            </a:endParaRPr>
          </a:p>
          <a:p>
            <a:r>
              <a:rPr lang="zh-CN" altLang="en-US" b="1" dirty="0">
                <a:solidFill>
                  <a:schemeClr val="accent2"/>
                </a:solidFill>
              </a:rPr>
              <a:t>离子也有极化作用.离子本身带有电荷，也是一个电场.因此它对周围的其他离子产生极化作用，使该离子最外层电子云发生变形.同时，离子自身也受其他离子电场的作用，也可以发生极化，其结果都是使电子云变形，并使正离子和负离子之间产生了额外的吸引力。通常正离子带有多余的正电荷（外壳上缺少电子），一般半径较小，它对相邻的负离子会发生诱导作用，而使之极化。负离子的半径一般较大，外壳上有较多的电子，易于被诱导，变形性大。</a:t>
            </a:r>
          </a:p>
        </p:txBody>
      </p:sp>
    </p:spTree>
    <p:extLst>
      <p:ext uri="{BB962C8B-B14F-4D97-AF65-F5344CB8AC3E}">
        <p14:creationId xmlns:p14="http://schemas.microsoft.com/office/powerpoint/2010/main" val="690197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灯片编号占位符 3"/>
          <p:cNvSpPr>
            <a:spLocks noGrp="1"/>
          </p:cNvSpPr>
          <p:nvPr>
            <p:ph type="sldNum" sz="quarter" idx="10"/>
          </p:nvPr>
        </p:nvSpPr>
        <p:spPr/>
        <p:txBody>
          <a:bodyPr/>
          <a:lstStyle>
            <a:lvl1pPr>
              <a:defRPr/>
            </a:lvl1pPr>
          </a:lstStyle>
          <a:p>
            <a:fld id="{F07D0383-7B31-43CB-8948-0BB75E25C875}" type="slidenum">
              <a:rPr lang="zh-CN" altLang="en-US"/>
              <a:pPr/>
              <a:t>‹#›</a:t>
            </a:fld>
            <a:endParaRPr lang="en-US" altLang="zh-CN"/>
          </a:p>
        </p:txBody>
      </p:sp>
    </p:spTree>
    <p:extLst>
      <p:ext uri="{BB962C8B-B14F-4D97-AF65-F5344CB8AC3E}">
        <p14:creationId xmlns:p14="http://schemas.microsoft.com/office/powerpoint/2010/main" val="39911899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a:xfrm>
            <a:off x="457200" y="1600201"/>
            <a:ext cx="82296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8165F7C3-A1BF-4DB3-853F-CA45ADA2E395}" type="slidenum">
              <a:rPr lang="zh-CN" altLang="en-US"/>
              <a:pPr/>
              <a:t>‹#›</a:t>
            </a:fld>
            <a:endParaRPr lang="en-US" altLang="zh-CN"/>
          </a:p>
        </p:txBody>
      </p:sp>
    </p:spTree>
    <p:extLst>
      <p:ext uri="{BB962C8B-B14F-4D97-AF65-F5344CB8AC3E}">
        <p14:creationId xmlns:p14="http://schemas.microsoft.com/office/powerpoint/2010/main" val="18316112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762001"/>
            <a:ext cx="2057400" cy="53641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762001"/>
            <a:ext cx="6031523" cy="53641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B863B91C-7891-4C5F-8092-10BD72714FDE}" type="slidenum">
              <a:rPr lang="zh-CN" altLang="en-US"/>
              <a:pPr/>
              <a:t>‹#›</a:t>
            </a:fld>
            <a:endParaRPr lang="en-US" altLang="zh-CN"/>
          </a:p>
        </p:txBody>
      </p:sp>
    </p:spTree>
    <p:extLst>
      <p:ext uri="{BB962C8B-B14F-4D97-AF65-F5344CB8AC3E}">
        <p14:creationId xmlns:p14="http://schemas.microsoft.com/office/powerpoint/2010/main" val="31672432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762001"/>
            <a:ext cx="8229600" cy="53641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灯片编号占位符 2"/>
          <p:cNvSpPr>
            <a:spLocks noGrp="1"/>
          </p:cNvSpPr>
          <p:nvPr>
            <p:ph type="sldNum" sz="quarter" idx="10"/>
          </p:nvPr>
        </p:nvSpPr>
        <p:spPr>
          <a:xfrm>
            <a:off x="0" y="6526214"/>
            <a:ext cx="398585" cy="287337"/>
          </a:xfrm>
        </p:spPr>
        <p:txBody>
          <a:bodyPr/>
          <a:lstStyle>
            <a:lvl1pPr>
              <a:defRPr/>
            </a:lvl1pPr>
          </a:lstStyle>
          <a:p>
            <a:fld id="{8D57C32B-4D71-4048-9D13-51692BFC7B8D}" type="slidenum">
              <a:rPr lang="zh-CN" altLang="en-US"/>
              <a:pPr/>
              <a:t>‹#›</a:t>
            </a:fld>
            <a:endParaRPr lang="en-US" altLang="zh-CN"/>
          </a:p>
        </p:txBody>
      </p:sp>
    </p:spTree>
    <p:extLst>
      <p:ext uri="{BB962C8B-B14F-4D97-AF65-F5344CB8AC3E}">
        <p14:creationId xmlns:p14="http://schemas.microsoft.com/office/powerpoint/2010/main" val="5994246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fourObj" preserve="1">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685800" y="762000"/>
            <a:ext cx="77724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44462"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2338" y="1600200"/>
            <a:ext cx="4044462" cy="2185988"/>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57200" y="3938589"/>
            <a:ext cx="4044462"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2338" y="3938589"/>
            <a:ext cx="4044462" cy="2187575"/>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a:xfrm>
            <a:off x="0" y="6526214"/>
            <a:ext cx="398585" cy="287337"/>
          </a:xfrm>
        </p:spPr>
        <p:txBody>
          <a:bodyPr/>
          <a:lstStyle>
            <a:lvl1pPr>
              <a:defRPr/>
            </a:lvl1pPr>
          </a:lstStyle>
          <a:p>
            <a:fld id="{31537D18-D8AE-4171-91A6-40070EFD5EBD}" type="slidenum">
              <a:rPr lang="zh-CN" altLang="en-US"/>
              <a:pPr/>
              <a:t>‹#›</a:t>
            </a:fld>
            <a:endParaRPr lang="en-US" altLang="zh-CN"/>
          </a:p>
        </p:txBody>
      </p:sp>
    </p:spTree>
    <p:extLst>
      <p:ext uri="{BB962C8B-B14F-4D97-AF65-F5344CB8AC3E}">
        <p14:creationId xmlns:p14="http://schemas.microsoft.com/office/powerpoint/2010/main" val="15364034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grpSp>
        <p:nvGrpSpPr>
          <p:cNvPr id="4" name="Group 2"/>
          <p:cNvGrpSpPr>
            <a:grpSpLocks/>
          </p:cNvGrpSpPr>
          <p:nvPr/>
        </p:nvGrpSpPr>
        <p:grpSpPr bwMode="auto">
          <a:xfrm>
            <a:off x="0" y="1"/>
            <a:ext cx="1085850" cy="6854825"/>
            <a:chOff x="0" y="0"/>
            <a:chExt cx="684" cy="4318"/>
          </a:xfrm>
        </p:grpSpPr>
        <p:sp>
          <p:nvSpPr>
            <p:cNvPr id="5" name="Rectangle 3"/>
            <p:cNvSpPr>
              <a:spLocks noChangeArrowheads="1"/>
            </p:cNvSpPr>
            <p:nvPr/>
          </p:nvSpPr>
          <p:spPr bwMode="auto">
            <a:xfrm>
              <a:off x="0" y="0"/>
              <a:ext cx="684" cy="4318"/>
            </a:xfrm>
            <a:prstGeom prst="rect">
              <a:avLst/>
            </a:prstGeom>
            <a:gradFill rotWithShape="0">
              <a:gsLst>
                <a:gs pos="0">
                  <a:schemeClr val="bg1"/>
                </a:gs>
                <a:gs pos="50000">
                  <a:schemeClr val="bg2"/>
                </a:gs>
                <a:gs pos="100000">
                  <a:schemeClr val="bg1"/>
                </a:gs>
              </a:gsLst>
              <a:lin ang="5400000" scaled="1"/>
            </a:gradFill>
            <a:ln w="9525">
              <a:noFill/>
              <a:miter lim="800000"/>
              <a:headEnd/>
              <a:tailEnd/>
            </a:ln>
            <a:effectLst/>
          </p:spPr>
          <p:txBody>
            <a:bodyPr wrap="none" anchor="ctr"/>
            <a:lstStyle/>
            <a:p>
              <a:pPr>
                <a:defRPr/>
              </a:pPr>
              <a:endParaRPr lang="zh-CN" altLang="en-US" b="0"/>
            </a:p>
          </p:txBody>
        </p:sp>
        <p:grpSp>
          <p:nvGrpSpPr>
            <p:cNvPr id="6" name="Group 4"/>
            <p:cNvGrpSpPr>
              <a:grpSpLocks/>
            </p:cNvGrpSpPr>
            <p:nvPr/>
          </p:nvGrpSpPr>
          <p:grpSpPr bwMode="auto">
            <a:xfrm>
              <a:off x="48" y="103"/>
              <a:ext cx="96" cy="4126"/>
              <a:chOff x="48" y="103"/>
              <a:chExt cx="96" cy="4126"/>
            </a:xfrm>
          </p:grpSpPr>
          <p:sp>
            <p:nvSpPr>
              <p:cNvPr id="7" name="Rectangle 5"/>
              <p:cNvSpPr>
                <a:spLocks noChangeArrowheads="1"/>
              </p:cNvSpPr>
              <p:nvPr/>
            </p:nvSpPr>
            <p:spPr bwMode="auto">
              <a:xfrm>
                <a:off x="48" y="1105"/>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8" name="Rectangle 6"/>
              <p:cNvSpPr>
                <a:spLocks noChangeArrowheads="1"/>
              </p:cNvSpPr>
              <p:nvPr/>
            </p:nvSpPr>
            <p:spPr bwMode="auto">
              <a:xfrm>
                <a:off x="48" y="1250"/>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9" name="Rectangle 7"/>
              <p:cNvSpPr>
                <a:spLocks noChangeArrowheads="1"/>
              </p:cNvSpPr>
              <p:nvPr/>
            </p:nvSpPr>
            <p:spPr bwMode="auto">
              <a:xfrm>
                <a:off x="48" y="1393"/>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0" name="Rectangle 8"/>
              <p:cNvSpPr>
                <a:spLocks noChangeArrowheads="1"/>
              </p:cNvSpPr>
              <p:nvPr/>
            </p:nvSpPr>
            <p:spPr bwMode="auto">
              <a:xfrm>
                <a:off x="48" y="1538"/>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1" name="Rectangle 9"/>
              <p:cNvSpPr>
                <a:spLocks noChangeArrowheads="1"/>
              </p:cNvSpPr>
              <p:nvPr/>
            </p:nvSpPr>
            <p:spPr bwMode="auto">
              <a:xfrm>
                <a:off x="48" y="1683"/>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2" name="Rectangle 10"/>
              <p:cNvSpPr>
                <a:spLocks noChangeArrowheads="1"/>
              </p:cNvSpPr>
              <p:nvPr/>
            </p:nvSpPr>
            <p:spPr bwMode="auto">
              <a:xfrm>
                <a:off x="48" y="1826"/>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3" name="Rectangle 11"/>
              <p:cNvSpPr>
                <a:spLocks noChangeArrowheads="1"/>
              </p:cNvSpPr>
              <p:nvPr/>
            </p:nvSpPr>
            <p:spPr bwMode="auto">
              <a:xfrm>
                <a:off x="48" y="1971"/>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4" name="Rectangle 12"/>
              <p:cNvSpPr>
                <a:spLocks noChangeArrowheads="1"/>
              </p:cNvSpPr>
              <p:nvPr/>
            </p:nvSpPr>
            <p:spPr bwMode="auto">
              <a:xfrm>
                <a:off x="48" y="2116"/>
                <a:ext cx="96" cy="94"/>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5" name="Rectangle 13"/>
              <p:cNvSpPr>
                <a:spLocks noChangeArrowheads="1"/>
              </p:cNvSpPr>
              <p:nvPr/>
            </p:nvSpPr>
            <p:spPr bwMode="auto">
              <a:xfrm>
                <a:off x="48" y="2259"/>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6" name="Rectangle 14"/>
              <p:cNvSpPr>
                <a:spLocks noChangeArrowheads="1"/>
              </p:cNvSpPr>
              <p:nvPr/>
            </p:nvSpPr>
            <p:spPr bwMode="auto">
              <a:xfrm>
                <a:off x="48" y="2404"/>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7" name="Rectangle 15"/>
              <p:cNvSpPr>
                <a:spLocks noChangeArrowheads="1"/>
              </p:cNvSpPr>
              <p:nvPr/>
            </p:nvSpPr>
            <p:spPr bwMode="auto">
              <a:xfrm>
                <a:off x="48" y="2549"/>
                <a:ext cx="96" cy="94"/>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8" name="Rectangle 16"/>
              <p:cNvSpPr>
                <a:spLocks noChangeArrowheads="1"/>
              </p:cNvSpPr>
              <p:nvPr/>
            </p:nvSpPr>
            <p:spPr bwMode="auto">
              <a:xfrm>
                <a:off x="48" y="2691"/>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19" name="Rectangle 17"/>
              <p:cNvSpPr>
                <a:spLocks noChangeArrowheads="1"/>
              </p:cNvSpPr>
              <p:nvPr/>
            </p:nvSpPr>
            <p:spPr bwMode="auto">
              <a:xfrm>
                <a:off x="48" y="2836"/>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0" name="Rectangle 18"/>
              <p:cNvSpPr>
                <a:spLocks noChangeArrowheads="1"/>
              </p:cNvSpPr>
              <p:nvPr/>
            </p:nvSpPr>
            <p:spPr bwMode="auto">
              <a:xfrm>
                <a:off x="48" y="2979"/>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1" name="Rectangle 19"/>
              <p:cNvSpPr>
                <a:spLocks noChangeArrowheads="1"/>
              </p:cNvSpPr>
              <p:nvPr/>
            </p:nvSpPr>
            <p:spPr bwMode="auto">
              <a:xfrm>
                <a:off x="48" y="3124"/>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2" name="Rectangle 20"/>
              <p:cNvSpPr>
                <a:spLocks noChangeArrowheads="1"/>
              </p:cNvSpPr>
              <p:nvPr/>
            </p:nvSpPr>
            <p:spPr bwMode="auto">
              <a:xfrm>
                <a:off x="48" y="3269"/>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3" name="Rectangle 21"/>
              <p:cNvSpPr>
                <a:spLocks noChangeArrowheads="1"/>
              </p:cNvSpPr>
              <p:nvPr/>
            </p:nvSpPr>
            <p:spPr bwMode="auto">
              <a:xfrm>
                <a:off x="48" y="3412"/>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4" name="Rectangle 22"/>
              <p:cNvSpPr>
                <a:spLocks noChangeArrowheads="1"/>
              </p:cNvSpPr>
              <p:nvPr/>
            </p:nvSpPr>
            <p:spPr bwMode="auto">
              <a:xfrm>
                <a:off x="48" y="3557"/>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5" name="Rectangle 23"/>
              <p:cNvSpPr>
                <a:spLocks noChangeArrowheads="1"/>
              </p:cNvSpPr>
              <p:nvPr/>
            </p:nvSpPr>
            <p:spPr bwMode="auto">
              <a:xfrm>
                <a:off x="48" y="3702"/>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6" name="Rectangle 24"/>
              <p:cNvSpPr>
                <a:spLocks noChangeArrowheads="1"/>
              </p:cNvSpPr>
              <p:nvPr/>
            </p:nvSpPr>
            <p:spPr bwMode="auto">
              <a:xfrm>
                <a:off x="48" y="3845"/>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7" name="Rectangle 25"/>
              <p:cNvSpPr>
                <a:spLocks noChangeArrowheads="1"/>
              </p:cNvSpPr>
              <p:nvPr/>
            </p:nvSpPr>
            <p:spPr bwMode="auto">
              <a:xfrm>
                <a:off x="48" y="3990"/>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8" name="Rectangle 26"/>
              <p:cNvSpPr>
                <a:spLocks noChangeArrowheads="1"/>
              </p:cNvSpPr>
              <p:nvPr/>
            </p:nvSpPr>
            <p:spPr bwMode="auto">
              <a:xfrm>
                <a:off x="48" y="4134"/>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29" name="Rectangle 27"/>
              <p:cNvSpPr>
                <a:spLocks noChangeArrowheads="1"/>
              </p:cNvSpPr>
              <p:nvPr/>
            </p:nvSpPr>
            <p:spPr bwMode="auto">
              <a:xfrm>
                <a:off x="48" y="103"/>
                <a:ext cx="96" cy="94"/>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0" name="Rectangle 28"/>
              <p:cNvSpPr>
                <a:spLocks noChangeArrowheads="1"/>
              </p:cNvSpPr>
              <p:nvPr/>
            </p:nvSpPr>
            <p:spPr bwMode="auto">
              <a:xfrm>
                <a:off x="48" y="246"/>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1" name="Rectangle 29"/>
              <p:cNvSpPr>
                <a:spLocks noChangeArrowheads="1"/>
              </p:cNvSpPr>
              <p:nvPr/>
            </p:nvSpPr>
            <p:spPr bwMode="auto">
              <a:xfrm>
                <a:off x="48" y="391"/>
                <a:ext cx="96" cy="96"/>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2" name="Rectangle 30"/>
              <p:cNvSpPr>
                <a:spLocks noChangeArrowheads="1"/>
              </p:cNvSpPr>
              <p:nvPr/>
            </p:nvSpPr>
            <p:spPr bwMode="auto">
              <a:xfrm>
                <a:off x="48" y="535"/>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3" name="Rectangle 31"/>
              <p:cNvSpPr>
                <a:spLocks noChangeArrowheads="1"/>
              </p:cNvSpPr>
              <p:nvPr/>
            </p:nvSpPr>
            <p:spPr bwMode="auto">
              <a:xfrm>
                <a:off x="48" y="678"/>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4" name="Rectangle 32"/>
              <p:cNvSpPr>
                <a:spLocks noChangeArrowheads="1"/>
              </p:cNvSpPr>
              <p:nvPr/>
            </p:nvSpPr>
            <p:spPr bwMode="auto">
              <a:xfrm>
                <a:off x="48" y="823"/>
                <a:ext cx="96" cy="97"/>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sp>
            <p:nvSpPr>
              <p:cNvPr id="35" name="Rectangle 33"/>
              <p:cNvSpPr>
                <a:spLocks noChangeArrowheads="1"/>
              </p:cNvSpPr>
              <p:nvPr/>
            </p:nvSpPr>
            <p:spPr bwMode="auto">
              <a:xfrm>
                <a:off x="48" y="968"/>
                <a:ext cx="96" cy="95"/>
              </a:xfrm>
              <a:prstGeom prst="rect">
                <a:avLst/>
              </a:prstGeom>
              <a:solidFill>
                <a:schemeClr val="bg1">
                  <a:alpha val="50000"/>
                </a:schemeClr>
              </a:solidFill>
              <a:ln w="9525">
                <a:noFill/>
                <a:miter lim="800000"/>
                <a:headEnd/>
                <a:tailEnd/>
              </a:ln>
              <a:effectLst/>
            </p:spPr>
            <p:txBody>
              <a:bodyPr wrap="none" anchor="ctr"/>
              <a:lstStyle/>
              <a:p>
                <a:pPr>
                  <a:defRPr/>
                </a:pPr>
                <a:endParaRPr lang="zh-CN" altLang="en-US" b="0"/>
              </a:p>
            </p:txBody>
          </p:sp>
        </p:grpSp>
      </p:grpSp>
      <p:pic>
        <p:nvPicPr>
          <p:cNvPr id="36" name="Picture 39" descr="C:\Documents and Settings\Administrator\My Documents\My Pictures\SJ113.jpg"/>
          <p:cNvPicPr>
            <a:picLocks noChangeAspect="1" noChangeArrowheads="1"/>
          </p:cNvPicPr>
          <p:nvPr userDrawn="1"/>
        </p:nvPicPr>
        <p:blipFill>
          <a:blip r:embed="rId2">
            <a:lum bright="36000" contrast="-54000"/>
            <a:extLst>
              <a:ext uri="{28A0092B-C50C-407E-A947-70E740481C1C}">
                <a14:useLocalDpi xmlns:a14="http://schemas.microsoft.com/office/drawing/2010/main"/>
              </a:ext>
            </a:extLst>
          </a:blip>
          <a:srcRect/>
          <a:stretch>
            <a:fillRect/>
          </a:stretch>
        </p:blipFill>
        <p:spPr bwMode="auto">
          <a:xfrm>
            <a:off x="0" y="1371600"/>
            <a:ext cx="7315200" cy="548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40" descr="pku_word1"/>
          <p:cNvPicPr>
            <a:picLocks noChangeAspect="1" noChangeArrowheads="1"/>
          </p:cNvPicPr>
          <p:nvPr userDrawn="1"/>
        </p:nvPicPr>
        <p:blipFill>
          <a:blip r:embed="rId3">
            <a:lum contrast="60000"/>
            <a:extLst>
              <a:ext uri="{28A0092B-C50C-407E-A947-70E740481C1C}">
                <a14:useLocalDpi xmlns:a14="http://schemas.microsoft.com/office/drawing/2010/main"/>
              </a:ext>
            </a:extLst>
          </a:blip>
          <a:srcRect/>
          <a:stretch>
            <a:fillRect/>
          </a:stretch>
        </p:blipFill>
        <p:spPr bwMode="auto">
          <a:xfrm>
            <a:off x="3958005" y="719138"/>
            <a:ext cx="2929303" cy="90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1"/>
          <p:cNvPicPr>
            <a:picLocks noChangeAspect="1" noChangeArrowheads="1"/>
          </p:cNvPicPr>
          <p:nvPr userDrawn="1"/>
        </p:nvPicPr>
        <p:blipFill>
          <a:blip r:embed="rId4">
            <a:extLst>
              <a:ext uri="{28A0092B-C50C-407E-A947-70E740481C1C}">
                <a14:useLocalDpi xmlns:a14="http://schemas.microsoft.com/office/drawing/2010/main"/>
              </a:ext>
            </a:extLst>
          </a:blip>
          <a:srcRect/>
          <a:stretch>
            <a:fillRect/>
          </a:stretch>
        </p:blipFill>
        <p:spPr bwMode="auto">
          <a:xfrm>
            <a:off x="1079989" y="719138"/>
            <a:ext cx="1172308"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4930" name="Rectangle 34"/>
          <p:cNvSpPr>
            <a:spLocks noGrp="1" noChangeArrowheads="1"/>
          </p:cNvSpPr>
          <p:nvPr>
            <p:ph type="ctrTitle" sz="quarter"/>
          </p:nvPr>
        </p:nvSpPr>
        <p:spPr>
          <a:xfrm>
            <a:off x="1143000" y="2286000"/>
            <a:ext cx="7772400" cy="1143000"/>
          </a:xfrm>
        </p:spPr>
        <p:txBody>
          <a:bodyPr/>
          <a:lstStyle>
            <a:lvl1pPr algn="ctr">
              <a:defRPr>
                <a:solidFill>
                  <a:srgbClr val="00FFFF"/>
                </a:solidFill>
              </a:defRPr>
            </a:lvl1pPr>
          </a:lstStyle>
          <a:p>
            <a:r>
              <a:rPr lang="zh-CN" altLang="en-US"/>
              <a:t>单击此处编辑母版标题样式</a:t>
            </a:r>
          </a:p>
        </p:txBody>
      </p:sp>
      <p:sp>
        <p:nvSpPr>
          <p:cNvPr id="464931" name="Rectangle 35"/>
          <p:cNvSpPr>
            <a:spLocks noGrp="1" noChangeArrowheads="1"/>
          </p:cNvSpPr>
          <p:nvPr>
            <p:ph type="subTitle" sz="quarter" idx="1"/>
          </p:nvPr>
        </p:nvSpPr>
        <p:spPr>
          <a:xfrm>
            <a:off x="1828800" y="3886200"/>
            <a:ext cx="6400800" cy="1752600"/>
          </a:xfrm>
        </p:spPr>
        <p:txBody>
          <a:bodyPr lIns="92075" tIns="46038" rIns="92075" bIns="46038"/>
          <a:lstStyle>
            <a:lvl1pPr marL="0" indent="0" algn="ctr">
              <a:buFont typeface="Wingdings" pitchFamily="2" charset="2"/>
              <a:buNone/>
              <a:defRPr>
                <a:solidFill>
                  <a:srgbClr val="FFFFFF"/>
                </a:solidFill>
              </a:defRPr>
            </a:lvl1pPr>
          </a:lstStyle>
          <a:p>
            <a:r>
              <a:rPr lang="zh-CN" altLang="en-US"/>
              <a:t>单击此处编辑母版副标题样式</a:t>
            </a:r>
          </a:p>
        </p:txBody>
      </p:sp>
      <p:sp>
        <p:nvSpPr>
          <p:cNvPr id="39" name="Rectangle 36"/>
          <p:cNvSpPr>
            <a:spLocks noGrp="1" noChangeArrowheads="1"/>
          </p:cNvSpPr>
          <p:nvPr>
            <p:ph type="dt" sz="quarter" idx="10"/>
          </p:nvPr>
        </p:nvSpPr>
        <p:spPr/>
        <p:txBody>
          <a:bodyPr/>
          <a:lstStyle>
            <a:lvl1pPr>
              <a:defRPr/>
            </a:lvl1pPr>
          </a:lstStyle>
          <a:p>
            <a:endParaRPr lang="en-US" altLang="zh-CN"/>
          </a:p>
        </p:txBody>
      </p:sp>
      <p:sp>
        <p:nvSpPr>
          <p:cNvPr id="40" name="Rectangle 37"/>
          <p:cNvSpPr>
            <a:spLocks noGrp="1" noChangeArrowheads="1"/>
          </p:cNvSpPr>
          <p:nvPr>
            <p:ph type="ftr" sz="quarter" idx="11"/>
          </p:nvPr>
        </p:nvSpPr>
        <p:spPr/>
        <p:txBody>
          <a:bodyPr/>
          <a:lstStyle>
            <a:lvl1pPr>
              <a:defRPr/>
            </a:lvl1pPr>
          </a:lstStyle>
          <a:p>
            <a:endParaRPr lang="en-US" altLang="zh-CN"/>
          </a:p>
        </p:txBody>
      </p:sp>
      <p:sp>
        <p:nvSpPr>
          <p:cNvPr id="41" name="Rectangle 38"/>
          <p:cNvSpPr>
            <a:spLocks noGrp="1" noChangeArrowheads="1"/>
          </p:cNvSpPr>
          <p:nvPr>
            <p:ph type="sldNum" sz="quarter" idx="12"/>
          </p:nvPr>
        </p:nvSpPr>
        <p:spPr/>
        <p:txBody>
          <a:bodyPr/>
          <a:lstStyle>
            <a:lvl1pPr>
              <a:defRPr>
                <a:solidFill>
                  <a:srgbClr val="FFFFFF"/>
                </a:solidFill>
              </a:defRPr>
            </a:lvl1pPr>
          </a:lstStyle>
          <a:p>
            <a:pPr>
              <a:defRPr/>
            </a:pPr>
            <a:fld id="{19B141B8-DC1D-4945-9882-90F2C2867401}" type="slidenum">
              <a:rPr lang="en-US" altLang="zh-CN"/>
              <a:pPr>
                <a:defRPr/>
              </a:pPr>
              <a:t>‹#›</a:t>
            </a:fld>
            <a:endParaRPr lang="en-US" altLang="zh-CN"/>
          </a:p>
        </p:txBody>
      </p:sp>
    </p:spTree>
    <p:extLst>
      <p:ext uri="{BB962C8B-B14F-4D97-AF65-F5344CB8AC3E}">
        <p14:creationId xmlns:p14="http://schemas.microsoft.com/office/powerpoint/2010/main" val="30223703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a:xfrm>
            <a:off x="457200" y="1600201"/>
            <a:ext cx="8229600" cy="4525963"/>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灯片编号占位符 3"/>
          <p:cNvSpPr>
            <a:spLocks noGrp="1"/>
          </p:cNvSpPr>
          <p:nvPr>
            <p:ph type="sldNum" sz="quarter" idx="10"/>
          </p:nvPr>
        </p:nvSpPr>
        <p:spPr/>
        <p:txBody>
          <a:bodyPr/>
          <a:lstStyle>
            <a:lvl1pPr>
              <a:defRPr/>
            </a:lvl1pPr>
          </a:lstStyle>
          <a:p>
            <a:fld id="{D95FAF72-2A30-434E-81B2-0E2813F4B2E2}" type="slidenum">
              <a:rPr lang="zh-CN" altLang="en-US"/>
              <a:pPr/>
              <a:t>‹#›</a:t>
            </a:fld>
            <a:endParaRPr lang="en-US" altLang="zh-CN"/>
          </a:p>
        </p:txBody>
      </p:sp>
    </p:spTree>
    <p:extLst>
      <p:ext uri="{BB962C8B-B14F-4D97-AF65-F5344CB8AC3E}">
        <p14:creationId xmlns:p14="http://schemas.microsoft.com/office/powerpoint/2010/main" val="2871772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435"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435"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灯片编号占位符 3"/>
          <p:cNvSpPr>
            <a:spLocks noGrp="1"/>
          </p:cNvSpPr>
          <p:nvPr>
            <p:ph type="sldNum" sz="quarter" idx="10"/>
          </p:nvPr>
        </p:nvSpPr>
        <p:spPr/>
        <p:txBody>
          <a:bodyPr/>
          <a:lstStyle>
            <a:lvl1pPr>
              <a:defRPr/>
            </a:lvl1pPr>
          </a:lstStyle>
          <a:p>
            <a:fld id="{B1751140-AA42-49DD-9B35-65447156A796}" type="slidenum">
              <a:rPr lang="zh-CN" altLang="en-US"/>
              <a:pPr/>
              <a:t>‹#›</a:t>
            </a:fld>
            <a:endParaRPr lang="en-US" altLang="zh-CN"/>
          </a:p>
        </p:txBody>
      </p:sp>
    </p:spTree>
    <p:extLst>
      <p:ext uri="{BB962C8B-B14F-4D97-AF65-F5344CB8AC3E}">
        <p14:creationId xmlns:p14="http://schemas.microsoft.com/office/powerpoint/2010/main" val="5170902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44462"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2338" y="1600201"/>
            <a:ext cx="4044462"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灯片编号占位符 4"/>
          <p:cNvSpPr>
            <a:spLocks noGrp="1"/>
          </p:cNvSpPr>
          <p:nvPr>
            <p:ph type="sldNum" sz="quarter" idx="10"/>
          </p:nvPr>
        </p:nvSpPr>
        <p:spPr/>
        <p:txBody>
          <a:bodyPr/>
          <a:lstStyle>
            <a:lvl1pPr>
              <a:defRPr/>
            </a:lvl1pPr>
          </a:lstStyle>
          <a:p>
            <a:fld id="{2F0B8DE3-C9FC-4C72-BF9B-3F420BD56F65}" type="slidenum">
              <a:rPr lang="zh-CN" altLang="en-US"/>
              <a:pPr/>
              <a:t>‹#›</a:t>
            </a:fld>
            <a:endParaRPr lang="en-US" altLang="zh-CN"/>
          </a:p>
        </p:txBody>
      </p:sp>
    </p:spTree>
    <p:extLst>
      <p:ext uri="{BB962C8B-B14F-4D97-AF65-F5344CB8AC3E}">
        <p14:creationId xmlns:p14="http://schemas.microsoft.com/office/powerpoint/2010/main" val="5389274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066"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066"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270" y="1535113"/>
            <a:ext cx="4041531"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270" y="2174875"/>
            <a:ext cx="4041531"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灯片编号占位符 6"/>
          <p:cNvSpPr>
            <a:spLocks noGrp="1"/>
          </p:cNvSpPr>
          <p:nvPr>
            <p:ph type="sldNum" sz="quarter" idx="10"/>
          </p:nvPr>
        </p:nvSpPr>
        <p:spPr/>
        <p:txBody>
          <a:bodyPr/>
          <a:lstStyle>
            <a:lvl1pPr>
              <a:defRPr/>
            </a:lvl1pPr>
          </a:lstStyle>
          <a:p>
            <a:fld id="{B6D8B246-128A-46AF-A95C-987B3D2290D9}" type="slidenum">
              <a:rPr lang="zh-CN" altLang="en-US"/>
              <a:pPr/>
              <a:t>‹#›</a:t>
            </a:fld>
            <a:endParaRPr lang="en-US" altLang="zh-CN"/>
          </a:p>
        </p:txBody>
      </p:sp>
    </p:spTree>
    <p:extLst>
      <p:ext uri="{BB962C8B-B14F-4D97-AF65-F5344CB8AC3E}">
        <p14:creationId xmlns:p14="http://schemas.microsoft.com/office/powerpoint/2010/main" val="4201783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灯片编号占位符 2"/>
          <p:cNvSpPr>
            <a:spLocks noGrp="1"/>
          </p:cNvSpPr>
          <p:nvPr>
            <p:ph type="sldNum" sz="quarter" idx="10"/>
          </p:nvPr>
        </p:nvSpPr>
        <p:spPr/>
        <p:txBody>
          <a:bodyPr/>
          <a:lstStyle>
            <a:lvl1pPr>
              <a:defRPr/>
            </a:lvl1pPr>
          </a:lstStyle>
          <a:p>
            <a:fld id="{82F1B5FC-1246-402B-AA50-A6F3F332C791}" type="slidenum">
              <a:rPr lang="zh-CN" altLang="en-US"/>
              <a:pPr/>
              <a:t>‹#›</a:t>
            </a:fld>
            <a:endParaRPr lang="en-US" altLang="zh-CN"/>
          </a:p>
        </p:txBody>
      </p:sp>
    </p:spTree>
    <p:extLst>
      <p:ext uri="{BB962C8B-B14F-4D97-AF65-F5344CB8AC3E}">
        <p14:creationId xmlns:p14="http://schemas.microsoft.com/office/powerpoint/2010/main" val="27408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灯片编号占位符 1"/>
          <p:cNvSpPr>
            <a:spLocks noGrp="1"/>
          </p:cNvSpPr>
          <p:nvPr>
            <p:ph type="sldNum" sz="quarter" idx="10"/>
          </p:nvPr>
        </p:nvSpPr>
        <p:spPr/>
        <p:txBody>
          <a:bodyPr/>
          <a:lstStyle>
            <a:lvl1pPr>
              <a:defRPr/>
            </a:lvl1pPr>
          </a:lstStyle>
          <a:p>
            <a:fld id="{95157218-CC9F-47CF-96F4-17AECB8F197D}" type="slidenum">
              <a:rPr lang="zh-CN" altLang="en-US"/>
              <a:pPr/>
              <a:t>‹#›</a:t>
            </a:fld>
            <a:endParaRPr lang="en-US" altLang="zh-CN"/>
          </a:p>
        </p:txBody>
      </p:sp>
    </p:spTree>
    <p:extLst>
      <p:ext uri="{BB962C8B-B14F-4D97-AF65-F5344CB8AC3E}">
        <p14:creationId xmlns:p14="http://schemas.microsoft.com/office/powerpoint/2010/main" val="3307695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435"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538" y="273051"/>
            <a:ext cx="5111262"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1"/>
            <a:ext cx="3008435"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5B9AA3DA-8722-4FE9-8032-22D92A20BBC2}" type="slidenum">
              <a:rPr lang="zh-CN" altLang="en-US"/>
              <a:pPr/>
              <a:t>‹#›</a:t>
            </a:fld>
            <a:endParaRPr lang="en-US" altLang="zh-CN"/>
          </a:p>
        </p:txBody>
      </p:sp>
    </p:spTree>
    <p:extLst>
      <p:ext uri="{BB962C8B-B14F-4D97-AF65-F5344CB8AC3E}">
        <p14:creationId xmlns:p14="http://schemas.microsoft.com/office/powerpoint/2010/main" val="214533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166"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166"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166"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灯片编号占位符 4"/>
          <p:cNvSpPr>
            <a:spLocks noGrp="1"/>
          </p:cNvSpPr>
          <p:nvPr>
            <p:ph type="sldNum" sz="quarter" idx="10"/>
          </p:nvPr>
        </p:nvSpPr>
        <p:spPr/>
        <p:txBody>
          <a:bodyPr/>
          <a:lstStyle>
            <a:lvl1pPr>
              <a:defRPr/>
            </a:lvl1pPr>
          </a:lstStyle>
          <a:p>
            <a:fld id="{92F2FC34-6692-451A-B6CE-FC1EA7A16609}" type="slidenum">
              <a:rPr lang="zh-CN" altLang="en-US"/>
              <a:pPr/>
              <a:t>‹#›</a:t>
            </a:fld>
            <a:endParaRPr lang="en-US" altLang="zh-CN"/>
          </a:p>
        </p:txBody>
      </p:sp>
    </p:spTree>
    <p:extLst>
      <p:ext uri="{BB962C8B-B14F-4D97-AF65-F5344CB8AC3E}">
        <p14:creationId xmlns:p14="http://schemas.microsoft.com/office/powerpoint/2010/main" val="32769812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8899" name="Picture 3"/>
          <p:cNvPicPr>
            <a:picLocks noChangeAspect="1" noChangeArrowheads="1"/>
          </p:cNvPicPr>
          <p:nvPr userDrawn="1"/>
        </p:nvPicPr>
        <p:blipFill>
          <a:blip r:embed="rId15" cstate="print">
            <a:extLst>
              <a:ext uri="{28A0092B-C50C-407E-A947-70E740481C1C}">
                <a14:useLocalDpi xmlns:a14="http://schemas.microsoft.com/office/drawing/2010/main"/>
              </a:ext>
            </a:extLst>
          </a:blip>
          <a:srcRect/>
          <a:stretch>
            <a:fillRect/>
          </a:stretch>
        </p:blipFill>
        <p:spPr bwMode="auto">
          <a:xfrm>
            <a:off x="8686800" y="6400800"/>
            <a:ext cx="422031"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8902" name="Rectangle 6"/>
          <p:cNvSpPr>
            <a:spLocks noGrp="1" noChangeArrowheads="1"/>
          </p:cNvSpPr>
          <p:nvPr>
            <p:ph type="title"/>
          </p:nvPr>
        </p:nvSpPr>
        <p:spPr bwMode="auto">
          <a:xfrm>
            <a:off x="685800" y="762000"/>
            <a:ext cx="77724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8905" name="Rectangle 9"/>
          <p:cNvSpPr>
            <a:spLocks noGrp="1" noChangeArrowheads="1"/>
          </p:cNvSpPr>
          <p:nvPr>
            <p:ph type="sldNum" sz="quarter" idx="4"/>
          </p:nvPr>
        </p:nvSpPr>
        <p:spPr bwMode="auto">
          <a:xfrm>
            <a:off x="0" y="6526214"/>
            <a:ext cx="398585" cy="287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0" hangingPunct="0">
              <a:defRPr sz="1200"/>
            </a:lvl1pPr>
          </a:lstStyle>
          <a:p>
            <a:fld id="{5AF79A12-C6C1-452E-819D-FE408E7FB112}" type="slidenum">
              <a:rPr lang="zh-CN" altLang="en-US"/>
              <a:pPr/>
              <a:t>‹#›</a:t>
            </a:fld>
            <a:endParaRPr lang="en-US" altLang="zh-CN"/>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Lst>
  <p:hf hdr="0" ftr="0" dt="0"/>
  <p:txStyles>
    <p:titleStyle>
      <a:lvl1pPr algn="ctr" rtl="0" fontAlgn="base">
        <a:spcBef>
          <a:spcPct val="0"/>
        </a:spcBef>
        <a:spcAft>
          <a:spcPct val="0"/>
        </a:spcAft>
        <a:defRPr kumimoji="1" sz="3200" b="1">
          <a:solidFill>
            <a:srgbClr val="99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2pPr>
      <a:lvl3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3pPr>
      <a:lvl4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4pPr>
      <a:lvl5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5pPr>
      <a:lvl6pPr marL="4572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6pPr>
      <a:lvl7pPr marL="9144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7pPr>
      <a:lvl8pPr marL="13716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8pPr>
      <a:lvl9pPr marL="18288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9pPr>
    </p:titleStyle>
    <p:bodyStyle>
      <a:lvl1pPr marL="342900" indent="-342900" algn="l" rtl="0" fontAlgn="base">
        <a:spcBef>
          <a:spcPct val="20000"/>
        </a:spcBef>
        <a:spcAft>
          <a:spcPct val="0"/>
        </a:spcAft>
        <a:buChar char="•"/>
        <a:defRPr kumimoji="1" sz="3200" b="1">
          <a:solidFill>
            <a:srgbClr val="006600"/>
          </a:solidFill>
          <a:latin typeface="+mn-lt"/>
          <a:ea typeface="+mn-ea"/>
          <a:cs typeface="+mn-cs"/>
        </a:defRPr>
      </a:lvl1pPr>
      <a:lvl2pPr marL="742950" indent="-285750" algn="l" rtl="0" fontAlgn="base">
        <a:spcBef>
          <a:spcPct val="20000"/>
        </a:spcBef>
        <a:spcAft>
          <a:spcPct val="0"/>
        </a:spcAft>
        <a:buChar char="–"/>
        <a:defRPr kumimoji="1" sz="2800" b="1">
          <a:solidFill>
            <a:srgbClr val="660066"/>
          </a:solidFill>
          <a:latin typeface="+mn-lt"/>
          <a:ea typeface="+mn-ea"/>
        </a:defRPr>
      </a:lvl2pPr>
      <a:lvl3pPr marL="1143000" indent="-228600" algn="l" rtl="0" fontAlgn="base">
        <a:spcBef>
          <a:spcPct val="20000"/>
        </a:spcBef>
        <a:spcAft>
          <a:spcPct val="0"/>
        </a:spcAft>
        <a:buChar char="•"/>
        <a:defRPr kumimoji="1" sz="2400" b="1">
          <a:solidFill>
            <a:srgbClr val="990000"/>
          </a:solidFill>
          <a:latin typeface="+mn-lt"/>
          <a:ea typeface="+mn-ea"/>
        </a:defRPr>
      </a:lvl3pPr>
      <a:lvl4pPr marL="1600200" indent="-228600" algn="l" rtl="0" fontAlgn="base">
        <a:spcBef>
          <a:spcPct val="20000"/>
        </a:spcBef>
        <a:spcAft>
          <a:spcPct val="0"/>
        </a:spcAft>
        <a:buChar char="–"/>
        <a:defRPr kumimoji="1" sz="2000">
          <a:solidFill>
            <a:schemeClr val="tx1"/>
          </a:solidFill>
          <a:latin typeface="+mn-lt"/>
          <a:ea typeface="+mn-ea"/>
        </a:defRPr>
      </a:lvl4pPr>
      <a:lvl5pPr marL="2057400" indent="-228600" algn="l" rtl="0" fontAlgn="base">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5400000" scaled="1"/>
        </a:gradFill>
        <a:effectLst/>
      </p:bgPr>
    </p:bg>
    <p:spTree>
      <p:nvGrpSpPr>
        <p:cNvPr id="1" name=""/>
        <p:cNvGrpSpPr/>
        <p:nvPr/>
      </p:nvGrpSpPr>
      <p:grpSpPr>
        <a:xfrm>
          <a:off x="0" y="0"/>
          <a:ext cx="0" cy="0"/>
          <a:chOff x="0" y="0"/>
          <a:chExt cx="0" cy="0"/>
        </a:xfrm>
      </p:grpSpPr>
      <p:sp>
        <p:nvSpPr>
          <p:cNvPr id="8198" name="Rectangle 34"/>
          <p:cNvSpPr>
            <a:spLocks noGrp="1" noChangeArrowheads="1"/>
          </p:cNvSpPr>
          <p:nvPr>
            <p:ph type="title"/>
          </p:nvPr>
        </p:nvSpPr>
        <p:spPr bwMode="auto">
          <a:xfrm>
            <a:off x="11430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ctr" anchorCtr="0" compatLnSpc="1">
            <a:prstTxWarp prst="textNoShape">
              <a:avLst/>
            </a:prstTxWarp>
          </a:bodyPr>
          <a:lstStyle/>
          <a:p>
            <a:pPr lvl="0"/>
            <a:r>
              <a:rPr lang="zh-CN" altLang="en-US"/>
              <a:t>单击此处编辑母版标题样式</a:t>
            </a:r>
          </a:p>
        </p:txBody>
      </p:sp>
      <p:sp>
        <p:nvSpPr>
          <p:cNvPr id="463910" name="Rectangle 38"/>
          <p:cNvSpPr>
            <a:spLocks noGrp="1" noChangeArrowheads="1"/>
          </p:cNvSpPr>
          <p:nvPr>
            <p:ph type="body" idx="1"/>
          </p:nvPr>
        </p:nvSpPr>
        <p:spPr bwMode="auto">
          <a:xfrm>
            <a:off x="1169377" y="1946275"/>
            <a:ext cx="7772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4" name="Rectangle 36"/>
          <p:cNvSpPr>
            <a:spLocks noGrp="1" noChangeArrowheads="1"/>
          </p:cNvSpPr>
          <p:nvPr>
            <p:ph type="dt" sz="quarter" idx="2"/>
          </p:nvPr>
        </p:nvSpPr>
        <p:spPr bwMode="auto">
          <a:xfrm>
            <a:off x="11430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defRPr kumimoji="0" sz="1400" b="0">
                <a:solidFill>
                  <a:srgbClr val="FFFFFF"/>
                </a:solidFill>
                <a:ea typeface="宋体" pitchFamily="2" charset="-122"/>
              </a:defRPr>
            </a:lvl1pPr>
          </a:lstStyle>
          <a:p>
            <a:endParaRPr lang="en-US" altLang="zh-CN"/>
          </a:p>
        </p:txBody>
      </p:sp>
      <p:sp>
        <p:nvSpPr>
          <p:cNvPr id="75" name="Rectangle 37"/>
          <p:cNvSpPr>
            <a:spLocks noGrp="1" noChangeArrowheads="1"/>
          </p:cNvSpPr>
          <p:nvPr>
            <p:ph type="ftr" sz="quarter" idx="3"/>
          </p:nvPr>
        </p:nvSpPr>
        <p:spPr bwMode="auto">
          <a:xfrm>
            <a:off x="3581400" y="6248400"/>
            <a:ext cx="28956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ctr">
              <a:defRPr kumimoji="0" sz="1400" b="0">
                <a:solidFill>
                  <a:srgbClr val="FFFFFF"/>
                </a:solidFill>
                <a:ea typeface="宋体" pitchFamily="2" charset="-122"/>
              </a:defRPr>
            </a:lvl1pPr>
          </a:lstStyle>
          <a:p>
            <a:endParaRPr lang="en-US" altLang="zh-CN"/>
          </a:p>
        </p:txBody>
      </p:sp>
      <p:sp>
        <p:nvSpPr>
          <p:cNvPr id="76" name="Rectangle 38"/>
          <p:cNvSpPr>
            <a:spLocks noGrp="1" noChangeArrowheads="1"/>
          </p:cNvSpPr>
          <p:nvPr>
            <p:ph type="sldNum" sz="quarter" idx="4"/>
          </p:nvPr>
        </p:nvSpPr>
        <p:spPr bwMode="auto">
          <a:xfrm>
            <a:off x="7010400" y="6248400"/>
            <a:ext cx="1905000" cy="457200"/>
          </a:xfrm>
          <a:prstGeom prst="rect">
            <a:avLst/>
          </a:prstGeom>
          <a:ln>
            <a:miter lim="800000"/>
            <a:headEnd/>
            <a:tailEnd/>
          </a:ln>
        </p:spPr>
        <p:txBody>
          <a:bodyPr vert="horz" wrap="square" lIns="92075" tIns="46038" rIns="92075" bIns="46038" numCol="1" anchor="ctr" anchorCtr="0" compatLnSpc="1">
            <a:prstTxWarp prst="textNoShape">
              <a:avLst/>
            </a:prstTxWarp>
          </a:bodyPr>
          <a:lstStyle>
            <a:lvl1pPr algn="r">
              <a:defRPr kumimoji="0" sz="1400" b="0">
                <a:solidFill>
                  <a:srgbClr val="FFFFFF"/>
                </a:solidFill>
                <a:ea typeface="+mn-ea"/>
              </a:defRPr>
            </a:lvl1pPr>
          </a:lstStyle>
          <a:p>
            <a:pPr>
              <a:defRPr/>
            </a:pPr>
            <a:fld id="{CD7BB262-4231-4BC6-8DD5-AA73D88E122C}"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736" r:id="rId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2pPr>
      <a:lvl3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3pPr>
      <a:lvl4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4pPr>
      <a:lvl5pPr algn="l" rtl="0" eaLnBrk="0" fontAlgn="base" hangingPunct="0">
        <a:spcBef>
          <a:spcPct val="0"/>
        </a:spcBef>
        <a:spcAft>
          <a:spcPct val="0"/>
        </a:spcAft>
        <a:defRPr kumimoji="1" sz="4400">
          <a:solidFill>
            <a:schemeClr val="tx2"/>
          </a:solidFill>
          <a:latin typeface="Times New Roman" pitchFamily="18" charset="0"/>
          <a:ea typeface="宋体" pitchFamily="2" charset="-122"/>
        </a:defRPr>
      </a:lvl5pPr>
      <a:lvl6pPr marL="457200" algn="l" rtl="0" fontAlgn="base">
        <a:spcBef>
          <a:spcPct val="0"/>
        </a:spcBef>
        <a:spcAft>
          <a:spcPct val="0"/>
        </a:spcAft>
        <a:defRPr kumimoji="1" sz="4400">
          <a:solidFill>
            <a:schemeClr val="tx2"/>
          </a:solidFill>
          <a:latin typeface="Times New Roman" pitchFamily="18" charset="0"/>
          <a:ea typeface="宋体" pitchFamily="2" charset="-122"/>
        </a:defRPr>
      </a:lvl6pPr>
      <a:lvl7pPr marL="914400" algn="l" rtl="0" fontAlgn="base">
        <a:spcBef>
          <a:spcPct val="0"/>
        </a:spcBef>
        <a:spcAft>
          <a:spcPct val="0"/>
        </a:spcAft>
        <a:defRPr kumimoji="1" sz="4400">
          <a:solidFill>
            <a:schemeClr val="tx2"/>
          </a:solidFill>
          <a:latin typeface="Times New Roman" pitchFamily="18" charset="0"/>
          <a:ea typeface="宋体" pitchFamily="2" charset="-122"/>
        </a:defRPr>
      </a:lvl7pPr>
      <a:lvl8pPr marL="1371600" algn="l" rtl="0" fontAlgn="base">
        <a:spcBef>
          <a:spcPct val="0"/>
        </a:spcBef>
        <a:spcAft>
          <a:spcPct val="0"/>
        </a:spcAft>
        <a:defRPr kumimoji="1" sz="4400">
          <a:solidFill>
            <a:schemeClr val="tx2"/>
          </a:solidFill>
          <a:latin typeface="Times New Roman" pitchFamily="18" charset="0"/>
          <a:ea typeface="宋体" pitchFamily="2" charset="-122"/>
        </a:defRPr>
      </a:lvl8pPr>
      <a:lvl9pPr marL="1828800" algn="l" rtl="0" fontAlgn="base">
        <a:spcBef>
          <a:spcPct val="0"/>
        </a:spcBef>
        <a:spcAft>
          <a:spcPct val="0"/>
        </a:spcAft>
        <a:defRPr kumimoji="1"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5000"/>
        <a:buFont typeface="Wingdings" pitchFamily="2" charset="2"/>
        <a:buChar char="n"/>
        <a:defRPr kumimoji="1" sz="3200">
          <a:solidFill>
            <a:schemeClr val="tx1"/>
          </a:solidFill>
          <a:effectLst>
            <a:outerShdw blurRad="38100" dist="38100" dir="2700000" algn="tl">
              <a:srgbClr val="000000"/>
            </a:outerShdw>
          </a:effectLst>
          <a:latin typeface="+mn-lt"/>
          <a:ea typeface="+mn-ea"/>
          <a:cs typeface="+mn-cs"/>
        </a:defRPr>
      </a:lvl1pPr>
      <a:lvl2pPr marL="742950" indent="-285750" algn="l" rtl="0" eaLnBrk="0" fontAlgn="base" hangingPunct="0">
        <a:spcBef>
          <a:spcPct val="20000"/>
        </a:spcBef>
        <a:spcAft>
          <a:spcPct val="0"/>
        </a:spcAft>
        <a:buClr>
          <a:schemeClr val="folHlink"/>
        </a:buClr>
        <a:buSzPct val="60000"/>
        <a:buFont typeface="Wingdings" pitchFamily="2" charset="2"/>
        <a:buChar char="u"/>
        <a:defRPr kumimoji="1" sz="3200">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2"/>
        </a:buClr>
        <a:buSzPct val="60000"/>
        <a:buFont typeface="Wingdings" pitchFamily="2" charset="2"/>
        <a:buChar char="t"/>
        <a:defRPr kumimoji="1" sz="3200">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100000"/>
        <a:buChar char="–"/>
        <a:defRPr kumimoji="1" sz="3200">
          <a:solidFill>
            <a:schemeClr val="tx1"/>
          </a:solidFill>
          <a:effectLst>
            <a:outerShdw blurRad="38100" dist="38100" dir="2700000" algn="tl">
              <a:srgbClr val="000000"/>
            </a:outerShdw>
          </a:effectLst>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0.tiff"/><Relationship Id="rId5" Type="http://schemas.openxmlformats.org/officeDocument/2006/relationships/image" Target="../media/image19.tiff"/><Relationship Id="rId4" Type="http://schemas.openxmlformats.org/officeDocument/2006/relationships/image" Target="../media/image18.tiff"/></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5.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4.jpeg"/><Relationship Id="rId4" Type="http://schemas.openxmlformats.org/officeDocument/2006/relationships/image" Target="../media/image23.jpeg"/></Relationships>
</file>

<file path=ppt/slides/_rels/slide1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emf"/><Relationship Id="rId7" Type="http://schemas.openxmlformats.org/officeDocument/2006/relationships/image" Target="../media/image34.png"/><Relationship Id="rId2" Type="http://schemas.openxmlformats.org/officeDocument/2006/relationships/oleObject" Target="../embeddings/oleObject1.bin"/><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 Id="rId9"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tiff"/><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6.tiff"/><Relationship Id="rId1" Type="http://schemas.openxmlformats.org/officeDocument/2006/relationships/slideLayout" Target="../slideLayouts/slideLayout7.xml"/><Relationship Id="rId6" Type="http://schemas.openxmlformats.org/officeDocument/2006/relationships/image" Target="../media/image10.tiff"/><Relationship Id="rId5" Type="http://schemas.openxmlformats.org/officeDocument/2006/relationships/image" Target="../media/image9.tiff"/><Relationship Id="rId4" Type="http://schemas.openxmlformats.org/officeDocument/2006/relationships/image" Target="../media/image8.tiff"/></Relationships>
</file>

<file path=ppt/slides/_rels/slide3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slideLayout" Target="../slideLayouts/slideLayout7.xml"/><Relationship Id="rId6" Type="http://schemas.openxmlformats.org/officeDocument/2006/relationships/image" Target="../media/image64.wmf"/><Relationship Id="rId5" Type="http://schemas.openxmlformats.org/officeDocument/2006/relationships/image" Target="../media/image63.wmf"/><Relationship Id="rId4" Type="http://schemas.openxmlformats.org/officeDocument/2006/relationships/image" Target="../media/image62.wmf"/></Relationships>
</file>

<file path=ppt/slides/_rels/slide47.xml.rels><?xml version="1.0" encoding="UTF-8" standalone="yes"?>
<Relationships xmlns="http://schemas.openxmlformats.org/package/2006/relationships"><Relationship Id="rId2" Type="http://schemas.openxmlformats.org/officeDocument/2006/relationships/image" Target="../media/image65.em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image" Target="../media/image66.em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emf"/><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5D1F727B-20B9-4956-AA76-13231EB3A8A4}" type="slidenum">
              <a:rPr lang="zh-CN" altLang="en-US"/>
              <a:pPr/>
              <a:t>1</a:t>
            </a:fld>
            <a:endParaRPr lang="en-US" altLang="zh-CN"/>
          </a:p>
        </p:txBody>
      </p:sp>
      <p:sp>
        <p:nvSpPr>
          <p:cNvPr id="1722370" name="Text Box 2"/>
          <p:cNvSpPr txBox="1">
            <a:spLocks noChangeArrowheads="1"/>
          </p:cNvSpPr>
          <p:nvPr/>
        </p:nvSpPr>
        <p:spPr bwMode="auto">
          <a:xfrm>
            <a:off x="1182566" y="1524000"/>
            <a:ext cx="6746631" cy="3016194"/>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2800" b="1" dirty="0">
                <a:effectLst>
                  <a:outerShdw blurRad="38100" dist="38100" dir="2700000" algn="tl">
                    <a:srgbClr val="C0C0C0"/>
                  </a:outerShdw>
                </a:effectLst>
              </a:rPr>
              <a:t>习题     </a:t>
            </a:r>
            <a:r>
              <a:rPr lang="zh-CN" altLang="en-US" sz="2800" b="1" dirty="0">
                <a:solidFill>
                  <a:schemeClr val="accent2"/>
                </a:solidFill>
                <a:effectLst>
                  <a:outerShdw blurRad="38100" dist="38100" dir="2700000" algn="tl">
                    <a:srgbClr val="C0C0C0"/>
                  </a:outerShdw>
                </a:effectLst>
              </a:rPr>
              <a:t>第二章   分子和晶体结构</a:t>
            </a:r>
          </a:p>
          <a:p>
            <a:pPr eaLnBrk="1" hangingPunct="1">
              <a:spcBef>
                <a:spcPct val="50000"/>
              </a:spcBef>
            </a:pPr>
            <a:endParaRPr lang="zh-CN" altLang="en-US" sz="2800" b="1" dirty="0">
              <a:effectLst>
                <a:outerShdw blurRad="38100" dist="38100" dir="2700000" algn="tl">
                  <a:srgbClr val="C0C0C0"/>
                </a:outerShdw>
              </a:effectLst>
            </a:endParaRPr>
          </a:p>
          <a:p>
            <a:pPr algn="ctr" eaLnBrk="1" hangingPunct="1">
              <a:spcBef>
                <a:spcPct val="50000"/>
              </a:spcBef>
            </a:pPr>
            <a:r>
              <a:rPr lang="zh-CN" altLang="en-US" b="1" dirty="0">
                <a:effectLst>
                  <a:outerShdw blurRad="38100" dist="38100" dir="2700000" algn="tl">
                    <a:srgbClr val="C0C0C0"/>
                  </a:outerShdw>
                </a:effectLst>
              </a:rPr>
              <a:t>作业：</a:t>
            </a:r>
            <a:r>
              <a:rPr lang="en-US" altLang="zh-CN" b="1" dirty="0">
                <a:effectLst>
                  <a:outerShdw blurRad="38100" dist="38100" dir="2700000" algn="tl">
                    <a:srgbClr val="C0C0C0"/>
                  </a:outerShdw>
                </a:effectLst>
              </a:rPr>
              <a:t>10.2</a:t>
            </a: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10.3</a:t>
            </a:r>
            <a:r>
              <a:rPr lang="zh-CN" altLang="en-US" b="1" dirty="0">
                <a:effectLst>
                  <a:outerShdw blurRad="38100" dist="38100" dir="2700000" algn="tl">
                    <a:srgbClr val="C0C0C0"/>
                  </a:outerShdw>
                </a:effectLst>
              </a:rPr>
              <a:t>， </a:t>
            </a:r>
            <a:r>
              <a:rPr lang="en-US" altLang="zh-CN" b="1" dirty="0">
                <a:effectLst>
                  <a:outerShdw blurRad="38100" dist="38100" dir="2700000" algn="tl">
                    <a:srgbClr val="C0C0C0"/>
                  </a:outerShdw>
                </a:effectLst>
              </a:rPr>
              <a:t>10.4</a:t>
            </a:r>
            <a:endParaRPr lang="en-US" altLang="zh-CN" sz="2800" b="1" dirty="0">
              <a:effectLst>
                <a:outerShdw blurRad="38100" dist="38100" dir="2700000" algn="tl">
                  <a:srgbClr val="C0C0C0"/>
                </a:outerShdw>
              </a:effectLst>
            </a:endParaRPr>
          </a:p>
          <a:p>
            <a:pPr eaLnBrk="1" hangingPunct="1">
              <a:spcBef>
                <a:spcPct val="50000"/>
              </a:spcBef>
            </a:pPr>
            <a:endParaRPr lang="en-US" altLang="zh-CN" sz="2800" b="1" dirty="0">
              <a:effectLst>
                <a:outerShdw blurRad="38100" dist="38100" dir="2700000" algn="tl">
                  <a:srgbClr val="C0C0C0"/>
                </a:outerShdw>
              </a:effectLst>
            </a:endParaRPr>
          </a:p>
          <a:p>
            <a:pPr eaLnBrk="1" hangingPunct="1">
              <a:spcBef>
                <a:spcPct val="50000"/>
              </a:spcBef>
            </a:pPr>
            <a:endParaRPr lang="en-US" altLang="zh-CN" sz="2800" b="1" dirty="0">
              <a:effectLst>
                <a:outerShdw blurRad="38100" dist="38100" dir="2700000" algn="tl">
                  <a:srgbClr val="C0C0C0"/>
                </a:outerShdw>
              </a:effectLst>
            </a:endParaRPr>
          </a:p>
        </p:txBody>
      </p:sp>
    </p:spTree>
    <p:extLst>
      <p:ext uri="{BB962C8B-B14F-4D97-AF65-F5344CB8AC3E}">
        <p14:creationId xmlns:p14="http://schemas.microsoft.com/office/powerpoint/2010/main" val="19752556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0689804B-398A-426B-B1B8-6D8C60F4EFD8}" type="slidenum">
              <a:rPr lang="zh-CN" altLang="en-US"/>
              <a:pPr/>
              <a:t>10</a:t>
            </a:fld>
            <a:endParaRPr lang="en-US" altLang="zh-CN"/>
          </a:p>
        </p:txBody>
      </p:sp>
      <p:sp>
        <p:nvSpPr>
          <p:cNvPr id="1442819" name="Text Box 3"/>
          <p:cNvSpPr txBox="1">
            <a:spLocks noChangeArrowheads="1"/>
          </p:cNvSpPr>
          <p:nvPr/>
        </p:nvSpPr>
        <p:spPr bwMode="auto">
          <a:xfrm>
            <a:off x="107504" y="1340768"/>
            <a:ext cx="8868589" cy="4708965"/>
          </a:xfrm>
          <a:prstGeom prst="rect">
            <a:avLst/>
          </a:prstGeom>
          <a:noFill/>
          <a:ln w="9525">
            <a:noFill/>
            <a:miter lim="800000"/>
            <a:headEnd/>
            <a:tailEnd/>
          </a:ln>
          <a:effectLst/>
        </p:spPr>
        <p:txBody>
          <a:bodyPr wrap="square" lIns="91425" tIns="45712" rIns="91425" bIns="45712">
            <a:spAutoFit/>
          </a:bodyPr>
          <a:lstStyle/>
          <a:p>
            <a:pPr marL="381000" indent="-381000">
              <a:lnSpc>
                <a:spcPct val="120000"/>
              </a:lnSpc>
              <a:spcBef>
                <a:spcPct val="50000"/>
              </a:spcBef>
              <a:defRPr/>
            </a:pPr>
            <a:r>
              <a:rPr kumimoji="0" lang="en-US" altLang="zh-CN" b="1" dirty="0"/>
              <a:t>1)  </a:t>
            </a:r>
            <a:r>
              <a:rPr kumimoji="0" lang="zh-CN" altLang="en-US" b="1" dirty="0"/>
              <a:t>根据分子式或离子式计算出总的价电子数目。对于多原子阴离子的价电子总数，除各原子的价电子数外还要加上阴离子的负电荷数。对于多原子阳离子，则必须从各原子价电子数中减去阳离子正电荷数。</a:t>
            </a:r>
          </a:p>
          <a:p>
            <a:pPr marL="381000" indent="-381000">
              <a:lnSpc>
                <a:spcPct val="120000"/>
              </a:lnSpc>
              <a:spcBef>
                <a:spcPct val="50000"/>
              </a:spcBef>
              <a:defRPr/>
            </a:pPr>
            <a:r>
              <a:rPr kumimoji="0" lang="en-US" altLang="zh-CN" b="1" dirty="0"/>
              <a:t>2)  </a:t>
            </a:r>
            <a:r>
              <a:rPr kumimoji="0" lang="zh-CN" altLang="en-US" b="1" dirty="0"/>
              <a:t>画出分子或离子的骨架结构，用单键将原子联结起来。每一个单键扣除</a:t>
            </a:r>
            <a:r>
              <a:rPr kumimoji="0" lang="en-US" altLang="zh-CN" b="1" dirty="0"/>
              <a:t>2</a:t>
            </a:r>
            <a:r>
              <a:rPr kumimoji="0" lang="zh-CN" altLang="en-US" b="1" dirty="0"/>
              <a:t>个价电子。然后将其余电子当作未共用电子对（即孤对电子）分配在原子周围，以便尽可能使每个原子具有</a:t>
            </a:r>
            <a:r>
              <a:rPr kumimoji="0" lang="en-US" altLang="zh-CN" b="1" dirty="0"/>
              <a:t>8</a:t>
            </a:r>
            <a:r>
              <a:rPr kumimoji="0" lang="zh-CN" altLang="en-US" b="1" dirty="0"/>
              <a:t>个电子。如缺</a:t>
            </a:r>
            <a:r>
              <a:rPr kumimoji="0" lang="en-US" altLang="zh-CN" b="1" dirty="0"/>
              <a:t>2</a:t>
            </a:r>
            <a:r>
              <a:rPr kumimoji="0" lang="zh-CN" altLang="en-US" b="1" dirty="0"/>
              <a:t>个电子，则以形成一个双键来补偿；如缺</a:t>
            </a:r>
            <a:r>
              <a:rPr kumimoji="0" lang="en-US" altLang="zh-CN" b="1" dirty="0"/>
              <a:t>4</a:t>
            </a:r>
            <a:r>
              <a:rPr kumimoji="0" lang="zh-CN" altLang="en-US" b="1" dirty="0"/>
              <a:t>个电子，则以形成一个叁键来补偿。但需注意，在结构式中每个原子提供的电子数要与它的价电子数相符。</a:t>
            </a: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Rectangle 6"/>
          <p:cNvSpPr txBox="1">
            <a:spLocks noChangeArrowheads="1"/>
          </p:cNvSpPr>
          <p:nvPr/>
        </p:nvSpPr>
        <p:spPr bwMode="auto">
          <a:xfrm>
            <a:off x="1547664" y="116632"/>
            <a:ext cx="6345115"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en-US" altLang="zh-CN" sz="3200" kern="0" dirty="0">
                <a:solidFill>
                  <a:srgbClr val="C00000"/>
                </a:solidFill>
              </a:rPr>
              <a:t>Lewis</a:t>
            </a:r>
            <a:r>
              <a:rPr lang="zh-CN" altLang="en-US" sz="3200" kern="0" dirty="0">
                <a:solidFill>
                  <a:srgbClr val="C00000"/>
                </a:solidFill>
              </a:rPr>
              <a:t>结构式的写法规则 </a:t>
            </a:r>
          </a:p>
        </p:txBody>
      </p:sp>
    </p:spTree>
    <p:extLst>
      <p:ext uri="{BB962C8B-B14F-4D97-AF65-F5344CB8AC3E}">
        <p14:creationId xmlns:p14="http://schemas.microsoft.com/office/powerpoint/2010/main" val="15447729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灯片编号占位符 1"/>
          <p:cNvSpPr>
            <a:spLocks noGrp="1"/>
          </p:cNvSpPr>
          <p:nvPr>
            <p:ph type="sldNum" sz="quarter" idx="10"/>
          </p:nvPr>
        </p:nvSpPr>
        <p:spPr/>
        <p:txBody>
          <a:bodyPr/>
          <a:lstStyle/>
          <a:p>
            <a:fld id="{37F348B6-BA56-4DF9-BDD3-43045BCA4C1B}" type="slidenum">
              <a:rPr lang="zh-CN" altLang="en-US"/>
              <a:pPr/>
              <a:t>11</a:t>
            </a:fld>
            <a:endParaRPr lang="en-US" altLang="zh-CN"/>
          </a:p>
        </p:txBody>
      </p:sp>
      <p:sp>
        <p:nvSpPr>
          <p:cNvPr id="1438770" name="Text Box 50"/>
          <p:cNvSpPr txBox="1">
            <a:spLocks noChangeArrowheads="1"/>
          </p:cNvSpPr>
          <p:nvPr/>
        </p:nvSpPr>
        <p:spPr bwMode="auto">
          <a:xfrm>
            <a:off x="905608" y="1243013"/>
            <a:ext cx="2481770" cy="46166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b="1">
                <a:solidFill>
                  <a:schemeClr val="accent2"/>
                </a:solidFill>
                <a:effectLst>
                  <a:outerShdw blurRad="38100" dist="38100" dir="2700000" algn="tl">
                    <a:srgbClr val="C0C0C0"/>
                  </a:outerShdw>
                </a:effectLst>
              </a:rPr>
              <a:t>F</a:t>
            </a:r>
            <a:r>
              <a:rPr kumimoji="0" lang="en-US" altLang="zh-CN" b="1" baseline="-25000">
                <a:solidFill>
                  <a:schemeClr val="accent2"/>
                </a:solidFill>
                <a:effectLst>
                  <a:outerShdw blurRad="38100" dist="38100" dir="2700000" algn="tl">
                    <a:srgbClr val="C0C0C0"/>
                  </a:outerShdw>
                </a:effectLst>
              </a:rPr>
              <a:t>2</a:t>
            </a:r>
            <a:r>
              <a:rPr kumimoji="0" lang="zh-CN" altLang="en-US" b="1">
                <a:solidFill>
                  <a:schemeClr val="accent2"/>
                </a:solidFill>
                <a:effectLst>
                  <a:outerShdw blurRad="38100" dist="38100" dir="2700000" algn="tl">
                    <a:srgbClr val="C0C0C0"/>
                  </a:outerShdw>
                </a:effectLst>
              </a:rPr>
              <a:t>的</a:t>
            </a:r>
            <a:r>
              <a:rPr kumimoji="0" lang="en-US" altLang="zh-CN" b="1">
                <a:solidFill>
                  <a:schemeClr val="accent2"/>
                </a:solidFill>
                <a:effectLst>
                  <a:outerShdw blurRad="38100" dist="38100" dir="2700000" algn="tl">
                    <a:srgbClr val="C0C0C0"/>
                  </a:outerShdw>
                </a:effectLst>
              </a:rPr>
              <a:t>Lewis</a:t>
            </a:r>
            <a:r>
              <a:rPr kumimoji="0" lang="zh-CN" altLang="en-US" b="1">
                <a:solidFill>
                  <a:schemeClr val="accent2"/>
                </a:solidFill>
                <a:effectLst>
                  <a:outerShdw blurRad="38100" dist="38100" dir="2700000" algn="tl">
                    <a:srgbClr val="C0C0C0"/>
                  </a:outerShdw>
                </a:effectLst>
              </a:rPr>
              <a:t>结构：</a:t>
            </a:r>
          </a:p>
        </p:txBody>
      </p:sp>
      <p:grpSp>
        <p:nvGrpSpPr>
          <p:cNvPr id="35022" name="Group 206"/>
          <p:cNvGrpSpPr>
            <a:grpSpLocks/>
          </p:cNvGrpSpPr>
          <p:nvPr/>
        </p:nvGrpSpPr>
        <p:grpSpPr bwMode="auto">
          <a:xfrm>
            <a:off x="783981" y="2996952"/>
            <a:ext cx="7724238" cy="2105026"/>
            <a:chOff x="81" y="1888"/>
            <a:chExt cx="5213" cy="1326"/>
          </a:xfrm>
        </p:grpSpPr>
        <p:sp>
          <p:nvSpPr>
            <p:cNvPr id="1438772" name="Text Box 52"/>
            <p:cNvSpPr txBox="1">
              <a:spLocks noChangeArrowheads="1"/>
            </p:cNvSpPr>
            <p:nvPr/>
          </p:nvSpPr>
          <p:spPr bwMode="auto">
            <a:xfrm>
              <a:off x="81" y="1888"/>
              <a:ext cx="1860"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b="1">
                  <a:solidFill>
                    <a:schemeClr val="accent2"/>
                  </a:solidFill>
                  <a:effectLst>
                    <a:outerShdw blurRad="38100" dist="38100" dir="2700000" algn="tl">
                      <a:srgbClr val="C0C0C0"/>
                    </a:outerShdw>
                  </a:effectLst>
                </a:rPr>
                <a:t>CO</a:t>
              </a:r>
              <a:r>
                <a:rPr kumimoji="0" lang="en-US" altLang="zh-CN" b="1" baseline="-25000">
                  <a:solidFill>
                    <a:schemeClr val="accent2"/>
                  </a:solidFill>
                  <a:effectLst>
                    <a:outerShdw blurRad="38100" dist="38100" dir="2700000" algn="tl">
                      <a:srgbClr val="C0C0C0"/>
                    </a:outerShdw>
                  </a:effectLst>
                </a:rPr>
                <a:t>2</a:t>
              </a:r>
              <a:r>
                <a:rPr kumimoji="0" lang="zh-CN" altLang="en-US" b="1">
                  <a:solidFill>
                    <a:schemeClr val="accent2"/>
                  </a:solidFill>
                  <a:effectLst>
                    <a:outerShdw blurRad="38100" dist="38100" dir="2700000" algn="tl">
                      <a:srgbClr val="C0C0C0"/>
                    </a:outerShdw>
                  </a:effectLst>
                </a:rPr>
                <a:t>的</a:t>
              </a:r>
              <a:r>
                <a:rPr kumimoji="0" lang="en-US" altLang="zh-CN" b="1">
                  <a:solidFill>
                    <a:schemeClr val="accent2"/>
                  </a:solidFill>
                  <a:effectLst>
                    <a:outerShdw blurRad="38100" dist="38100" dir="2700000" algn="tl">
                      <a:srgbClr val="C0C0C0"/>
                    </a:outerShdw>
                  </a:effectLst>
                </a:rPr>
                <a:t>Lewis</a:t>
              </a:r>
              <a:r>
                <a:rPr kumimoji="0" lang="zh-CN" altLang="en-US" b="1">
                  <a:solidFill>
                    <a:schemeClr val="accent2"/>
                  </a:solidFill>
                  <a:effectLst>
                    <a:outerShdw blurRad="38100" dist="38100" dir="2700000" algn="tl">
                      <a:srgbClr val="C0C0C0"/>
                    </a:outerShdw>
                  </a:effectLst>
                </a:rPr>
                <a:t>结构：</a:t>
              </a:r>
            </a:p>
          </p:txBody>
        </p:sp>
        <p:sp>
          <p:nvSpPr>
            <p:cNvPr id="1438774" name="Text Box 54"/>
            <p:cNvSpPr txBox="1">
              <a:spLocks noChangeArrowheads="1"/>
            </p:cNvSpPr>
            <p:nvPr/>
          </p:nvSpPr>
          <p:spPr bwMode="auto">
            <a:xfrm>
              <a:off x="4002" y="2192"/>
              <a:ext cx="28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O</a:t>
              </a:r>
            </a:p>
          </p:txBody>
        </p:sp>
        <p:grpSp>
          <p:nvGrpSpPr>
            <p:cNvPr id="34833" name="Group 55"/>
            <p:cNvGrpSpPr>
              <a:grpSpLocks/>
            </p:cNvGrpSpPr>
            <p:nvPr/>
          </p:nvGrpSpPr>
          <p:grpSpPr bwMode="auto">
            <a:xfrm rot="5400000">
              <a:off x="4112" y="2132"/>
              <a:ext cx="48" cy="156"/>
              <a:chOff x="1440" y="2400"/>
              <a:chExt cx="48" cy="144"/>
            </a:xfrm>
          </p:grpSpPr>
          <p:sp>
            <p:nvSpPr>
              <p:cNvPr id="34912" name="Oval 56"/>
              <p:cNvSpPr>
                <a:spLocks noChangeArrowheads="1"/>
              </p:cNvSpPr>
              <p:nvPr/>
            </p:nvSpPr>
            <p:spPr bwMode="auto">
              <a:xfrm>
                <a:off x="1440" y="2400"/>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13" name="Oval 57"/>
              <p:cNvSpPr>
                <a:spLocks noChangeArrowheads="1"/>
              </p:cNvSpPr>
              <p:nvPr/>
            </p:nvSpPr>
            <p:spPr bwMode="auto">
              <a:xfrm>
                <a:off x="1440" y="2496"/>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4834" name="Group 58"/>
            <p:cNvGrpSpPr>
              <a:grpSpLocks/>
            </p:cNvGrpSpPr>
            <p:nvPr/>
          </p:nvGrpSpPr>
          <p:grpSpPr bwMode="auto">
            <a:xfrm rot="5400000">
              <a:off x="4112" y="2380"/>
              <a:ext cx="48" cy="156"/>
              <a:chOff x="1440" y="2400"/>
              <a:chExt cx="48" cy="144"/>
            </a:xfrm>
          </p:grpSpPr>
          <p:sp>
            <p:nvSpPr>
              <p:cNvPr id="34910" name="Oval 59"/>
              <p:cNvSpPr>
                <a:spLocks noChangeArrowheads="1"/>
              </p:cNvSpPr>
              <p:nvPr/>
            </p:nvSpPr>
            <p:spPr bwMode="auto">
              <a:xfrm>
                <a:off x="1440" y="2400"/>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11" name="Oval 60"/>
              <p:cNvSpPr>
                <a:spLocks noChangeArrowheads="1"/>
              </p:cNvSpPr>
              <p:nvPr/>
            </p:nvSpPr>
            <p:spPr bwMode="auto">
              <a:xfrm>
                <a:off x="1440" y="2496"/>
                <a:ext cx="48" cy="48"/>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34835" name="Line 61"/>
            <p:cNvSpPr>
              <a:spLocks noChangeShapeType="1"/>
            </p:cNvSpPr>
            <p:nvPr/>
          </p:nvSpPr>
          <p:spPr bwMode="auto">
            <a:xfrm>
              <a:off x="4289" y="2310"/>
              <a:ext cx="2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36" name="Line 62"/>
            <p:cNvSpPr>
              <a:spLocks noChangeShapeType="1"/>
            </p:cNvSpPr>
            <p:nvPr/>
          </p:nvSpPr>
          <p:spPr bwMode="auto">
            <a:xfrm>
              <a:off x="4289" y="2358"/>
              <a:ext cx="2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8783" name="Text Box 63"/>
            <p:cNvSpPr txBox="1">
              <a:spLocks noChangeArrowheads="1"/>
            </p:cNvSpPr>
            <p:nvPr/>
          </p:nvSpPr>
          <p:spPr bwMode="auto">
            <a:xfrm>
              <a:off x="4514" y="2195"/>
              <a:ext cx="275"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C</a:t>
              </a:r>
            </a:p>
          </p:txBody>
        </p:sp>
        <p:sp>
          <p:nvSpPr>
            <p:cNvPr id="1438784" name="Text Box 64"/>
            <p:cNvSpPr txBox="1">
              <a:spLocks noChangeArrowheads="1"/>
            </p:cNvSpPr>
            <p:nvPr/>
          </p:nvSpPr>
          <p:spPr bwMode="auto">
            <a:xfrm flipH="1">
              <a:off x="5008" y="2192"/>
              <a:ext cx="28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O</a:t>
              </a:r>
            </a:p>
          </p:txBody>
        </p:sp>
        <p:grpSp>
          <p:nvGrpSpPr>
            <p:cNvPr id="34839" name="Group 65"/>
            <p:cNvGrpSpPr>
              <a:grpSpLocks/>
            </p:cNvGrpSpPr>
            <p:nvPr/>
          </p:nvGrpSpPr>
          <p:grpSpPr bwMode="auto">
            <a:xfrm rot="16200000" flipH="1">
              <a:off x="5136" y="2132"/>
              <a:ext cx="48" cy="155"/>
              <a:chOff x="1440" y="2400"/>
              <a:chExt cx="48" cy="144"/>
            </a:xfrm>
          </p:grpSpPr>
          <p:sp>
            <p:nvSpPr>
              <p:cNvPr id="34908" name="Oval 66"/>
              <p:cNvSpPr>
                <a:spLocks noChangeArrowheads="1"/>
              </p:cNvSpPr>
              <p:nvPr/>
            </p:nvSpPr>
            <p:spPr bwMode="auto">
              <a:xfrm>
                <a:off x="1440" y="2400"/>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09" name="Oval 67"/>
              <p:cNvSpPr>
                <a:spLocks noChangeArrowheads="1"/>
              </p:cNvSpPr>
              <p:nvPr/>
            </p:nvSpPr>
            <p:spPr bwMode="auto">
              <a:xfrm>
                <a:off x="1440" y="2496"/>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4840" name="Group 68"/>
            <p:cNvGrpSpPr>
              <a:grpSpLocks/>
            </p:cNvGrpSpPr>
            <p:nvPr/>
          </p:nvGrpSpPr>
          <p:grpSpPr bwMode="auto">
            <a:xfrm rot="16200000" flipH="1">
              <a:off x="5136" y="2380"/>
              <a:ext cx="48" cy="155"/>
              <a:chOff x="1440" y="2400"/>
              <a:chExt cx="48" cy="144"/>
            </a:xfrm>
          </p:grpSpPr>
          <p:sp>
            <p:nvSpPr>
              <p:cNvPr id="34906" name="Oval 69"/>
              <p:cNvSpPr>
                <a:spLocks noChangeArrowheads="1"/>
              </p:cNvSpPr>
              <p:nvPr/>
            </p:nvSpPr>
            <p:spPr bwMode="auto">
              <a:xfrm>
                <a:off x="1440" y="2400"/>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07" name="Oval 70"/>
              <p:cNvSpPr>
                <a:spLocks noChangeArrowheads="1"/>
              </p:cNvSpPr>
              <p:nvPr/>
            </p:nvSpPr>
            <p:spPr bwMode="auto">
              <a:xfrm>
                <a:off x="1440" y="2496"/>
                <a:ext cx="48" cy="48"/>
              </a:xfrm>
              <a:prstGeom prst="ellipse">
                <a:avLst/>
              </a:prstGeom>
              <a:solidFill>
                <a:schemeClr val="tx2"/>
              </a:solidFill>
              <a:ln w="9525">
                <a:solidFill>
                  <a:schemeClr val="tx2"/>
                </a:solidFill>
                <a:round/>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34841" name="Line 71"/>
            <p:cNvSpPr>
              <a:spLocks noChangeShapeType="1"/>
            </p:cNvSpPr>
            <p:nvPr/>
          </p:nvSpPr>
          <p:spPr bwMode="auto">
            <a:xfrm flipH="1">
              <a:off x="4747" y="2310"/>
              <a:ext cx="2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842" name="Line 72"/>
            <p:cNvSpPr>
              <a:spLocks noChangeShapeType="1"/>
            </p:cNvSpPr>
            <p:nvPr/>
          </p:nvSpPr>
          <p:spPr bwMode="auto">
            <a:xfrm flipH="1">
              <a:off x="4747" y="2358"/>
              <a:ext cx="260"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38795" name="Text Box 75"/>
            <p:cNvSpPr txBox="1">
              <a:spLocks noChangeArrowheads="1"/>
            </p:cNvSpPr>
            <p:nvPr/>
          </p:nvSpPr>
          <p:spPr bwMode="auto">
            <a:xfrm>
              <a:off x="1702" y="2204"/>
              <a:ext cx="28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O</a:t>
              </a:r>
            </a:p>
          </p:txBody>
        </p:sp>
        <p:sp>
          <p:nvSpPr>
            <p:cNvPr id="34844" name="Oval 76"/>
            <p:cNvSpPr>
              <a:spLocks noChangeArrowheads="1"/>
            </p:cNvSpPr>
            <p:nvPr/>
          </p:nvSpPr>
          <p:spPr bwMode="auto">
            <a:xfrm>
              <a:off x="1940" y="2370"/>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45" name="Oval 77"/>
            <p:cNvSpPr>
              <a:spLocks noChangeArrowheads="1"/>
            </p:cNvSpPr>
            <p:nvPr/>
          </p:nvSpPr>
          <p:spPr bwMode="auto">
            <a:xfrm>
              <a:off x="1940" y="2274"/>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46" name="Oval 78"/>
            <p:cNvSpPr>
              <a:spLocks noChangeArrowheads="1"/>
            </p:cNvSpPr>
            <p:nvPr/>
          </p:nvSpPr>
          <p:spPr bwMode="auto">
            <a:xfrm rot="5400000">
              <a:off x="1863" y="2191"/>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47" name="Oval 79"/>
            <p:cNvSpPr>
              <a:spLocks noChangeArrowheads="1"/>
            </p:cNvSpPr>
            <p:nvPr/>
          </p:nvSpPr>
          <p:spPr bwMode="auto">
            <a:xfrm rot="5400000">
              <a:off x="1759" y="2191"/>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48" name="Oval 80"/>
            <p:cNvSpPr>
              <a:spLocks noChangeArrowheads="1"/>
            </p:cNvSpPr>
            <p:nvPr/>
          </p:nvSpPr>
          <p:spPr bwMode="auto">
            <a:xfrm rot="5400000">
              <a:off x="1863" y="2439"/>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49" name="Oval 81"/>
            <p:cNvSpPr>
              <a:spLocks noChangeArrowheads="1"/>
            </p:cNvSpPr>
            <p:nvPr/>
          </p:nvSpPr>
          <p:spPr bwMode="auto">
            <a:xfrm rot="5400000">
              <a:off x="1759" y="2439"/>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0" name="Oval 82"/>
            <p:cNvSpPr>
              <a:spLocks noChangeArrowheads="1"/>
            </p:cNvSpPr>
            <p:nvPr/>
          </p:nvSpPr>
          <p:spPr bwMode="auto">
            <a:xfrm>
              <a:off x="2036" y="2370"/>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1" name="Oval 83"/>
            <p:cNvSpPr>
              <a:spLocks noChangeArrowheads="1"/>
            </p:cNvSpPr>
            <p:nvPr/>
          </p:nvSpPr>
          <p:spPr bwMode="auto">
            <a:xfrm>
              <a:off x="2036" y="2274"/>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438804" name="Text Box 84"/>
            <p:cNvSpPr txBox="1">
              <a:spLocks noChangeArrowheads="1"/>
            </p:cNvSpPr>
            <p:nvPr/>
          </p:nvSpPr>
          <p:spPr bwMode="auto">
            <a:xfrm>
              <a:off x="2044" y="2211"/>
              <a:ext cx="275"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C</a:t>
              </a:r>
            </a:p>
          </p:txBody>
        </p:sp>
        <p:sp>
          <p:nvSpPr>
            <p:cNvPr id="1438805" name="Text Box 85"/>
            <p:cNvSpPr txBox="1">
              <a:spLocks noChangeArrowheads="1"/>
            </p:cNvSpPr>
            <p:nvPr/>
          </p:nvSpPr>
          <p:spPr bwMode="auto">
            <a:xfrm>
              <a:off x="2373" y="2204"/>
              <a:ext cx="28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O</a:t>
              </a:r>
            </a:p>
          </p:txBody>
        </p:sp>
        <p:sp>
          <p:nvSpPr>
            <p:cNvPr id="34854" name="Oval 86"/>
            <p:cNvSpPr>
              <a:spLocks noChangeArrowheads="1"/>
            </p:cNvSpPr>
            <p:nvPr/>
          </p:nvSpPr>
          <p:spPr bwMode="auto">
            <a:xfrm>
              <a:off x="2369" y="2370"/>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5" name="Oval 87"/>
            <p:cNvSpPr>
              <a:spLocks noChangeArrowheads="1"/>
            </p:cNvSpPr>
            <p:nvPr/>
          </p:nvSpPr>
          <p:spPr bwMode="auto">
            <a:xfrm>
              <a:off x="2369" y="2274"/>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6" name="Oval 88"/>
            <p:cNvSpPr>
              <a:spLocks noChangeArrowheads="1"/>
            </p:cNvSpPr>
            <p:nvPr/>
          </p:nvSpPr>
          <p:spPr bwMode="auto">
            <a:xfrm rot="5400000">
              <a:off x="2552" y="2191"/>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7" name="Oval 89"/>
            <p:cNvSpPr>
              <a:spLocks noChangeArrowheads="1"/>
            </p:cNvSpPr>
            <p:nvPr/>
          </p:nvSpPr>
          <p:spPr bwMode="auto">
            <a:xfrm rot="5400000">
              <a:off x="2448" y="2191"/>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8" name="Oval 90"/>
            <p:cNvSpPr>
              <a:spLocks noChangeArrowheads="1"/>
            </p:cNvSpPr>
            <p:nvPr/>
          </p:nvSpPr>
          <p:spPr bwMode="auto">
            <a:xfrm rot="5400000">
              <a:off x="2552" y="2439"/>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59" name="Oval 91"/>
            <p:cNvSpPr>
              <a:spLocks noChangeArrowheads="1"/>
            </p:cNvSpPr>
            <p:nvPr/>
          </p:nvSpPr>
          <p:spPr bwMode="auto">
            <a:xfrm rot="5400000">
              <a:off x="2448" y="2439"/>
              <a:ext cx="48" cy="52"/>
            </a:xfrm>
            <a:prstGeom prst="ellipse">
              <a:avLst/>
            </a:prstGeom>
            <a:solidFill>
              <a:schemeClr val="tx2"/>
            </a:solidFill>
            <a:ln w="9525">
              <a:solidFill>
                <a:schemeClr val="tx2"/>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60" name="Oval 92"/>
            <p:cNvSpPr>
              <a:spLocks noChangeArrowheads="1"/>
            </p:cNvSpPr>
            <p:nvPr/>
          </p:nvSpPr>
          <p:spPr bwMode="auto">
            <a:xfrm>
              <a:off x="2274" y="2370"/>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61" name="Oval 93"/>
            <p:cNvSpPr>
              <a:spLocks noChangeArrowheads="1"/>
            </p:cNvSpPr>
            <p:nvPr/>
          </p:nvSpPr>
          <p:spPr bwMode="auto">
            <a:xfrm>
              <a:off x="2274" y="2274"/>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62" name="Oval 94"/>
            <p:cNvSpPr>
              <a:spLocks noChangeArrowheads="1"/>
            </p:cNvSpPr>
            <p:nvPr/>
          </p:nvSpPr>
          <p:spPr bwMode="auto">
            <a:xfrm>
              <a:off x="1663" y="2146"/>
              <a:ext cx="468" cy="384"/>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438815" name="Text Box 95"/>
            <p:cNvSpPr txBox="1">
              <a:spLocks noChangeArrowheads="1"/>
            </p:cNvSpPr>
            <p:nvPr/>
          </p:nvSpPr>
          <p:spPr bwMode="auto">
            <a:xfrm>
              <a:off x="1697" y="2579"/>
              <a:ext cx="39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8e</a:t>
              </a:r>
              <a:r>
                <a:rPr kumimoji="0" lang="en-US" altLang="zh-CN" b="1" baseline="30000">
                  <a:solidFill>
                    <a:schemeClr val="accent2"/>
                  </a:solidFill>
                  <a:effectLst>
                    <a:outerShdw blurRad="38100" dist="38100" dir="2700000" algn="tl">
                      <a:srgbClr val="C0C0C0"/>
                    </a:outerShdw>
                  </a:effectLst>
                  <a:sym typeface="Symbol" pitchFamily="18" charset="2"/>
                </a:rPr>
                <a:t></a:t>
              </a:r>
              <a:endParaRPr kumimoji="0" lang="en-US" altLang="zh-CN" b="1" baseline="30000">
                <a:solidFill>
                  <a:schemeClr val="accent2"/>
                </a:solidFill>
                <a:effectLst>
                  <a:outerShdw blurRad="38100" dist="38100" dir="2700000" algn="tl">
                    <a:srgbClr val="C0C0C0"/>
                  </a:outerShdw>
                </a:effectLst>
              </a:endParaRPr>
            </a:p>
          </p:txBody>
        </p:sp>
        <p:grpSp>
          <p:nvGrpSpPr>
            <p:cNvPr id="34864" name="Group 96"/>
            <p:cNvGrpSpPr>
              <a:grpSpLocks/>
            </p:cNvGrpSpPr>
            <p:nvPr/>
          </p:nvGrpSpPr>
          <p:grpSpPr bwMode="auto">
            <a:xfrm>
              <a:off x="2252" y="2146"/>
              <a:ext cx="468" cy="724"/>
              <a:chOff x="1336" y="2016"/>
              <a:chExt cx="432" cy="724"/>
            </a:xfrm>
          </p:grpSpPr>
          <p:sp>
            <p:nvSpPr>
              <p:cNvPr id="34904" name="Oval 97"/>
              <p:cNvSpPr>
                <a:spLocks noChangeArrowheads="1"/>
              </p:cNvSpPr>
              <p:nvPr/>
            </p:nvSpPr>
            <p:spPr bwMode="auto">
              <a:xfrm>
                <a:off x="1336" y="2016"/>
                <a:ext cx="432" cy="384"/>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438818" name="Text Box 98"/>
              <p:cNvSpPr txBox="1">
                <a:spLocks noChangeArrowheads="1"/>
              </p:cNvSpPr>
              <p:nvPr/>
            </p:nvSpPr>
            <p:spPr bwMode="auto">
              <a:xfrm>
                <a:off x="1367" y="2449"/>
                <a:ext cx="36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8e</a:t>
                </a:r>
                <a:r>
                  <a:rPr kumimoji="0" lang="en-US" altLang="zh-CN" b="1" baseline="30000">
                    <a:solidFill>
                      <a:schemeClr val="accent2"/>
                    </a:solidFill>
                    <a:effectLst>
                      <a:outerShdw blurRad="38100" dist="38100" dir="2700000" algn="tl">
                        <a:srgbClr val="C0C0C0"/>
                      </a:outerShdw>
                    </a:effectLst>
                    <a:sym typeface="Symbol" pitchFamily="18" charset="2"/>
                  </a:rPr>
                  <a:t></a:t>
                </a:r>
              </a:p>
            </p:txBody>
          </p:sp>
        </p:grpSp>
        <p:grpSp>
          <p:nvGrpSpPr>
            <p:cNvPr id="34865" name="Group 99"/>
            <p:cNvGrpSpPr>
              <a:grpSpLocks/>
            </p:cNvGrpSpPr>
            <p:nvPr/>
          </p:nvGrpSpPr>
          <p:grpSpPr bwMode="auto">
            <a:xfrm>
              <a:off x="1923" y="2146"/>
              <a:ext cx="520" cy="724"/>
              <a:chOff x="1576" y="2016"/>
              <a:chExt cx="480" cy="724"/>
            </a:xfrm>
          </p:grpSpPr>
          <p:sp>
            <p:nvSpPr>
              <p:cNvPr id="34902" name="Oval 100"/>
              <p:cNvSpPr>
                <a:spLocks noChangeArrowheads="1"/>
              </p:cNvSpPr>
              <p:nvPr/>
            </p:nvSpPr>
            <p:spPr bwMode="auto">
              <a:xfrm>
                <a:off x="1576" y="2016"/>
                <a:ext cx="480" cy="384"/>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438821" name="Text Box 101"/>
              <p:cNvSpPr txBox="1">
                <a:spLocks noChangeArrowheads="1"/>
              </p:cNvSpPr>
              <p:nvPr/>
            </p:nvSpPr>
            <p:spPr bwMode="auto">
              <a:xfrm>
                <a:off x="1635" y="2449"/>
                <a:ext cx="36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8e</a:t>
                </a:r>
                <a:r>
                  <a:rPr kumimoji="0" lang="en-US" altLang="zh-CN" b="1" baseline="30000">
                    <a:solidFill>
                      <a:schemeClr val="accent2"/>
                    </a:solidFill>
                    <a:effectLst>
                      <a:outerShdw blurRad="38100" dist="38100" dir="2700000" algn="tl">
                        <a:srgbClr val="C0C0C0"/>
                      </a:outerShdw>
                    </a:effectLst>
                    <a:sym typeface="Symbol" pitchFamily="18" charset="2"/>
                  </a:rPr>
                  <a:t></a:t>
                </a:r>
              </a:p>
            </p:txBody>
          </p:sp>
        </p:grpSp>
        <p:sp>
          <p:nvSpPr>
            <p:cNvPr id="34866" name="Oval 102"/>
            <p:cNvSpPr>
              <a:spLocks noChangeArrowheads="1"/>
            </p:cNvSpPr>
            <p:nvPr/>
          </p:nvSpPr>
          <p:spPr bwMode="auto">
            <a:xfrm>
              <a:off x="1880" y="2194"/>
              <a:ext cx="260" cy="28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67" name="Oval 103"/>
            <p:cNvSpPr>
              <a:spLocks noChangeArrowheads="1"/>
            </p:cNvSpPr>
            <p:nvPr/>
          </p:nvSpPr>
          <p:spPr bwMode="auto">
            <a:xfrm>
              <a:off x="2217" y="2194"/>
              <a:ext cx="260" cy="288"/>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868" name="Line 104"/>
            <p:cNvSpPr>
              <a:spLocks noChangeShapeType="1"/>
            </p:cNvSpPr>
            <p:nvPr/>
          </p:nvSpPr>
          <p:spPr bwMode="auto">
            <a:xfrm flipH="1" flipV="1">
              <a:off x="4427" y="2422"/>
              <a:ext cx="184" cy="26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4869" name="Line 105"/>
            <p:cNvSpPr>
              <a:spLocks noChangeShapeType="1"/>
            </p:cNvSpPr>
            <p:nvPr/>
          </p:nvSpPr>
          <p:spPr bwMode="auto">
            <a:xfrm flipV="1">
              <a:off x="4709" y="2422"/>
              <a:ext cx="134" cy="268"/>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8826" name="Text Box 106"/>
            <p:cNvSpPr txBox="1">
              <a:spLocks noChangeArrowheads="1"/>
            </p:cNvSpPr>
            <p:nvPr/>
          </p:nvSpPr>
          <p:spPr bwMode="auto">
            <a:xfrm>
              <a:off x="4379" y="2691"/>
              <a:ext cx="55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zh-CN" altLang="en-US" b="1">
                  <a:solidFill>
                    <a:schemeClr val="accent2"/>
                  </a:solidFill>
                  <a:effectLst>
                    <a:outerShdw blurRad="38100" dist="38100" dir="2700000" algn="tl">
                      <a:srgbClr val="C0C0C0"/>
                    </a:outerShdw>
                  </a:effectLst>
                </a:rPr>
                <a:t>双 键</a:t>
              </a:r>
            </a:p>
          </p:txBody>
        </p:sp>
        <p:sp>
          <p:nvSpPr>
            <p:cNvPr id="34871" name="AutoShape 107"/>
            <p:cNvSpPr>
              <a:spLocks noChangeArrowheads="1"/>
            </p:cNvSpPr>
            <p:nvPr/>
          </p:nvSpPr>
          <p:spPr bwMode="auto">
            <a:xfrm>
              <a:off x="3040" y="2191"/>
              <a:ext cx="638" cy="363"/>
            </a:xfrm>
            <a:prstGeom prst="rightArrow">
              <a:avLst>
                <a:gd name="adj1" fmla="val 50000"/>
                <a:gd name="adj2" fmla="val 43939"/>
              </a:avLst>
            </a:prstGeom>
            <a:solidFill>
              <a:srgbClr val="00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1437753" name="Text Box 57"/>
          <p:cNvSpPr txBox="1">
            <a:spLocks noChangeArrowheads="1"/>
          </p:cNvSpPr>
          <p:nvPr/>
        </p:nvSpPr>
        <p:spPr bwMode="auto">
          <a:xfrm>
            <a:off x="5081954" y="2089150"/>
            <a:ext cx="372208" cy="4619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chemeClr val="accent2"/>
                </a:solidFill>
                <a:effectLst>
                  <a:outerShdw blurRad="38100" dist="38100" dir="2700000" algn="tl">
                    <a:srgbClr val="C0C0C0"/>
                  </a:outerShdw>
                </a:effectLst>
              </a:rPr>
              <a:t>F</a:t>
            </a:r>
          </a:p>
        </p:txBody>
      </p:sp>
      <p:grpSp>
        <p:nvGrpSpPr>
          <p:cNvPr id="34988" name="Group 58"/>
          <p:cNvGrpSpPr>
            <a:grpSpLocks/>
          </p:cNvGrpSpPr>
          <p:nvPr/>
        </p:nvGrpSpPr>
        <p:grpSpPr bwMode="auto">
          <a:xfrm>
            <a:off x="5039458" y="2200275"/>
            <a:ext cx="76200" cy="228600"/>
            <a:chOff x="1440" y="2400"/>
            <a:chExt cx="48" cy="144"/>
          </a:xfrm>
        </p:grpSpPr>
        <p:sp>
          <p:nvSpPr>
            <p:cNvPr id="34989" name="Oval 59"/>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90" name="Oval 60"/>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4991" name="Group 61"/>
          <p:cNvGrpSpPr>
            <a:grpSpLocks/>
          </p:cNvGrpSpPr>
          <p:nvPr/>
        </p:nvGrpSpPr>
        <p:grpSpPr bwMode="auto">
          <a:xfrm rot="5400000">
            <a:off x="5218235" y="1997075"/>
            <a:ext cx="76200" cy="228600"/>
            <a:chOff x="1440" y="2400"/>
            <a:chExt cx="48" cy="144"/>
          </a:xfrm>
        </p:grpSpPr>
        <p:sp>
          <p:nvSpPr>
            <p:cNvPr id="34992" name="Oval 62"/>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93" name="Oval 63"/>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4994" name="Group 64"/>
          <p:cNvGrpSpPr>
            <a:grpSpLocks/>
          </p:cNvGrpSpPr>
          <p:nvPr/>
        </p:nvGrpSpPr>
        <p:grpSpPr bwMode="auto">
          <a:xfrm rot="5400000">
            <a:off x="5218235" y="2390775"/>
            <a:ext cx="76200" cy="228600"/>
            <a:chOff x="1440" y="2400"/>
            <a:chExt cx="48" cy="144"/>
          </a:xfrm>
        </p:grpSpPr>
        <p:sp>
          <p:nvSpPr>
            <p:cNvPr id="34995" name="Oval 65"/>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996" name="Oval 66"/>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1437763" name="Text Box 67"/>
          <p:cNvSpPr txBox="1">
            <a:spLocks noChangeArrowheads="1"/>
          </p:cNvSpPr>
          <p:nvPr/>
        </p:nvSpPr>
        <p:spPr bwMode="auto">
          <a:xfrm>
            <a:off x="5876193" y="2090738"/>
            <a:ext cx="372208" cy="4619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F</a:t>
            </a:r>
          </a:p>
        </p:txBody>
      </p:sp>
      <p:grpSp>
        <p:nvGrpSpPr>
          <p:cNvPr id="34998" name="Group 68"/>
          <p:cNvGrpSpPr>
            <a:grpSpLocks/>
          </p:cNvGrpSpPr>
          <p:nvPr/>
        </p:nvGrpSpPr>
        <p:grpSpPr bwMode="auto">
          <a:xfrm>
            <a:off x="6201508" y="2201863"/>
            <a:ext cx="76200" cy="228600"/>
            <a:chOff x="1440" y="2400"/>
            <a:chExt cx="48" cy="144"/>
          </a:xfrm>
        </p:grpSpPr>
        <p:sp>
          <p:nvSpPr>
            <p:cNvPr id="34999" name="Oval 69"/>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5000" name="Oval 70"/>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5001" name="Group 71"/>
          <p:cNvGrpSpPr>
            <a:grpSpLocks/>
          </p:cNvGrpSpPr>
          <p:nvPr/>
        </p:nvGrpSpPr>
        <p:grpSpPr bwMode="auto">
          <a:xfrm rot="5400000">
            <a:off x="6011008" y="1998663"/>
            <a:ext cx="76200" cy="228600"/>
            <a:chOff x="1440" y="2400"/>
            <a:chExt cx="48" cy="144"/>
          </a:xfrm>
        </p:grpSpPr>
        <p:sp>
          <p:nvSpPr>
            <p:cNvPr id="35002" name="Oval 72"/>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5003" name="Oval 73"/>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5004" name="Group 74"/>
          <p:cNvGrpSpPr>
            <a:grpSpLocks/>
          </p:cNvGrpSpPr>
          <p:nvPr/>
        </p:nvGrpSpPr>
        <p:grpSpPr bwMode="auto">
          <a:xfrm rot="5400000">
            <a:off x="6011008" y="2392363"/>
            <a:ext cx="76200" cy="228600"/>
            <a:chOff x="1440" y="2400"/>
            <a:chExt cx="48" cy="144"/>
          </a:xfrm>
        </p:grpSpPr>
        <p:sp>
          <p:nvSpPr>
            <p:cNvPr id="35005" name="Oval 75"/>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5006" name="Oval 76"/>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35007" name="Line 77"/>
          <p:cNvSpPr>
            <a:spLocks noChangeShapeType="1"/>
          </p:cNvSpPr>
          <p:nvPr/>
        </p:nvSpPr>
        <p:spPr bwMode="auto">
          <a:xfrm>
            <a:off x="5438043" y="2309813"/>
            <a:ext cx="457200" cy="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5008" name="Group 78"/>
          <p:cNvGrpSpPr>
            <a:grpSpLocks/>
          </p:cNvGrpSpPr>
          <p:nvPr/>
        </p:nvGrpSpPr>
        <p:grpSpPr bwMode="auto">
          <a:xfrm>
            <a:off x="6125308" y="1822450"/>
            <a:ext cx="838200" cy="1016000"/>
            <a:chOff x="3100" y="2145"/>
            <a:chExt cx="528" cy="640"/>
          </a:xfrm>
        </p:grpSpPr>
        <p:sp>
          <p:nvSpPr>
            <p:cNvPr id="35009" name="Freeform 79"/>
            <p:cNvSpPr>
              <a:spLocks/>
            </p:cNvSpPr>
            <p:nvPr/>
          </p:nvSpPr>
          <p:spPr bwMode="auto">
            <a:xfrm>
              <a:off x="3100" y="2145"/>
              <a:ext cx="528" cy="264"/>
            </a:xfrm>
            <a:custGeom>
              <a:avLst/>
              <a:gdLst>
                <a:gd name="T0" fmla="*/ 0 w 528"/>
                <a:gd name="T1" fmla="*/ 120 h 264"/>
                <a:gd name="T2" fmla="*/ 144 w 528"/>
                <a:gd name="T3" fmla="*/ 24 h 264"/>
                <a:gd name="T4" fmla="*/ 528 w 528"/>
                <a:gd name="T5" fmla="*/ 264 h 264"/>
                <a:gd name="T6" fmla="*/ 0 60000 65536"/>
                <a:gd name="T7" fmla="*/ 0 60000 65536"/>
                <a:gd name="T8" fmla="*/ 0 60000 65536"/>
                <a:gd name="T9" fmla="*/ 0 w 528"/>
                <a:gd name="T10" fmla="*/ 0 h 264"/>
                <a:gd name="T11" fmla="*/ 528 w 528"/>
                <a:gd name="T12" fmla="*/ 264 h 264"/>
              </a:gdLst>
              <a:ahLst/>
              <a:cxnLst>
                <a:cxn ang="T6">
                  <a:pos x="T0" y="T1"/>
                </a:cxn>
                <a:cxn ang="T7">
                  <a:pos x="T2" y="T3"/>
                </a:cxn>
                <a:cxn ang="T8">
                  <a:pos x="T4" y="T5"/>
                </a:cxn>
              </a:cxnLst>
              <a:rect l="T9" t="T10" r="T11" b="T12"/>
              <a:pathLst>
                <a:path w="528" h="264">
                  <a:moveTo>
                    <a:pt x="0" y="120"/>
                  </a:moveTo>
                  <a:cubicBezTo>
                    <a:pt x="28" y="60"/>
                    <a:pt x="56" y="0"/>
                    <a:pt x="144" y="24"/>
                  </a:cubicBezTo>
                  <a:cubicBezTo>
                    <a:pt x="232" y="48"/>
                    <a:pt x="380" y="156"/>
                    <a:pt x="528" y="264"/>
                  </a:cubicBezTo>
                </a:path>
              </a:pathLst>
            </a:custGeom>
            <a:noFill/>
            <a:ln w="19050">
              <a:solidFill>
                <a:srgbClr val="8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10" name="Freeform 80"/>
            <p:cNvSpPr>
              <a:spLocks/>
            </p:cNvSpPr>
            <p:nvPr/>
          </p:nvSpPr>
          <p:spPr bwMode="auto">
            <a:xfrm flipV="1">
              <a:off x="3100" y="2521"/>
              <a:ext cx="528" cy="264"/>
            </a:xfrm>
            <a:custGeom>
              <a:avLst/>
              <a:gdLst>
                <a:gd name="T0" fmla="*/ 0 w 528"/>
                <a:gd name="T1" fmla="*/ 120 h 264"/>
                <a:gd name="T2" fmla="*/ 144 w 528"/>
                <a:gd name="T3" fmla="*/ 24 h 264"/>
                <a:gd name="T4" fmla="*/ 528 w 528"/>
                <a:gd name="T5" fmla="*/ 264 h 264"/>
                <a:gd name="T6" fmla="*/ 0 60000 65536"/>
                <a:gd name="T7" fmla="*/ 0 60000 65536"/>
                <a:gd name="T8" fmla="*/ 0 60000 65536"/>
                <a:gd name="T9" fmla="*/ 0 w 528"/>
                <a:gd name="T10" fmla="*/ 0 h 264"/>
                <a:gd name="T11" fmla="*/ 528 w 528"/>
                <a:gd name="T12" fmla="*/ 264 h 264"/>
              </a:gdLst>
              <a:ahLst/>
              <a:cxnLst>
                <a:cxn ang="T6">
                  <a:pos x="T0" y="T1"/>
                </a:cxn>
                <a:cxn ang="T7">
                  <a:pos x="T2" y="T3"/>
                </a:cxn>
                <a:cxn ang="T8">
                  <a:pos x="T4" y="T5"/>
                </a:cxn>
              </a:cxnLst>
              <a:rect l="T9" t="T10" r="T11" b="T12"/>
              <a:pathLst>
                <a:path w="528" h="264">
                  <a:moveTo>
                    <a:pt x="0" y="120"/>
                  </a:moveTo>
                  <a:cubicBezTo>
                    <a:pt x="28" y="60"/>
                    <a:pt x="56" y="0"/>
                    <a:pt x="144" y="24"/>
                  </a:cubicBezTo>
                  <a:cubicBezTo>
                    <a:pt x="232" y="48"/>
                    <a:pt x="380" y="156"/>
                    <a:pt x="528" y="264"/>
                  </a:cubicBezTo>
                </a:path>
              </a:pathLst>
            </a:custGeom>
            <a:noFill/>
            <a:ln w="19050">
              <a:solidFill>
                <a:srgbClr val="8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11" name="Line 81"/>
            <p:cNvSpPr>
              <a:spLocks noChangeShapeType="1"/>
            </p:cNvSpPr>
            <p:nvPr/>
          </p:nvSpPr>
          <p:spPr bwMode="auto">
            <a:xfrm>
              <a:off x="3244" y="2457"/>
              <a:ext cx="384" cy="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7778" name="Text Box 82"/>
          <p:cNvSpPr txBox="1">
            <a:spLocks noChangeArrowheads="1"/>
          </p:cNvSpPr>
          <p:nvPr/>
        </p:nvSpPr>
        <p:spPr bwMode="auto">
          <a:xfrm>
            <a:off x="6994281" y="2062163"/>
            <a:ext cx="1422889" cy="4619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zh-CN" altLang="en-US" b="1">
                <a:solidFill>
                  <a:schemeClr val="accent2"/>
                </a:solidFill>
                <a:effectLst>
                  <a:outerShdw blurRad="38100" dist="38100" dir="2700000" algn="tl">
                    <a:srgbClr val="C0C0C0"/>
                  </a:outerShdw>
                </a:effectLst>
              </a:rPr>
              <a:t>孤对电子</a:t>
            </a:r>
          </a:p>
        </p:txBody>
      </p:sp>
      <p:grpSp>
        <p:nvGrpSpPr>
          <p:cNvPr id="35013" name="Group 83"/>
          <p:cNvGrpSpPr>
            <a:grpSpLocks/>
          </p:cNvGrpSpPr>
          <p:nvPr/>
        </p:nvGrpSpPr>
        <p:grpSpPr bwMode="auto">
          <a:xfrm flipH="1">
            <a:off x="4372708" y="1822450"/>
            <a:ext cx="838200" cy="1016000"/>
            <a:chOff x="4416" y="2904"/>
            <a:chExt cx="528" cy="640"/>
          </a:xfrm>
        </p:grpSpPr>
        <p:sp>
          <p:nvSpPr>
            <p:cNvPr id="35014" name="Freeform 84"/>
            <p:cNvSpPr>
              <a:spLocks/>
            </p:cNvSpPr>
            <p:nvPr/>
          </p:nvSpPr>
          <p:spPr bwMode="auto">
            <a:xfrm>
              <a:off x="4416" y="2904"/>
              <a:ext cx="528" cy="264"/>
            </a:xfrm>
            <a:custGeom>
              <a:avLst/>
              <a:gdLst>
                <a:gd name="T0" fmla="*/ 0 w 528"/>
                <a:gd name="T1" fmla="*/ 120 h 264"/>
                <a:gd name="T2" fmla="*/ 144 w 528"/>
                <a:gd name="T3" fmla="*/ 24 h 264"/>
                <a:gd name="T4" fmla="*/ 528 w 528"/>
                <a:gd name="T5" fmla="*/ 264 h 264"/>
                <a:gd name="T6" fmla="*/ 0 60000 65536"/>
                <a:gd name="T7" fmla="*/ 0 60000 65536"/>
                <a:gd name="T8" fmla="*/ 0 60000 65536"/>
                <a:gd name="T9" fmla="*/ 0 w 528"/>
                <a:gd name="T10" fmla="*/ 0 h 264"/>
                <a:gd name="T11" fmla="*/ 528 w 528"/>
                <a:gd name="T12" fmla="*/ 264 h 264"/>
              </a:gdLst>
              <a:ahLst/>
              <a:cxnLst>
                <a:cxn ang="T6">
                  <a:pos x="T0" y="T1"/>
                </a:cxn>
                <a:cxn ang="T7">
                  <a:pos x="T2" y="T3"/>
                </a:cxn>
                <a:cxn ang="T8">
                  <a:pos x="T4" y="T5"/>
                </a:cxn>
              </a:cxnLst>
              <a:rect l="T9" t="T10" r="T11" b="T12"/>
              <a:pathLst>
                <a:path w="528" h="264">
                  <a:moveTo>
                    <a:pt x="0" y="120"/>
                  </a:moveTo>
                  <a:cubicBezTo>
                    <a:pt x="28" y="60"/>
                    <a:pt x="56" y="0"/>
                    <a:pt x="144" y="24"/>
                  </a:cubicBezTo>
                  <a:cubicBezTo>
                    <a:pt x="232" y="48"/>
                    <a:pt x="380" y="156"/>
                    <a:pt x="528" y="264"/>
                  </a:cubicBezTo>
                </a:path>
              </a:pathLst>
            </a:custGeom>
            <a:noFill/>
            <a:ln w="19050">
              <a:solidFill>
                <a:srgbClr val="8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15" name="Freeform 85"/>
            <p:cNvSpPr>
              <a:spLocks/>
            </p:cNvSpPr>
            <p:nvPr/>
          </p:nvSpPr>
          <p:spPr bwMode="auto">
            <a:xfrm flipV="1">
              <a:off x="4416" y="3280"/>
              <a:ext cx="528" cy="264"/>
            </a:xfrm>
            <a:custGeom>
              <a:avLst/>
              <a:gdLst>
                <a:gd name="T0" fmla="*/ 0 w 528"/>
                <a:gd name="T1" fmla="*/ 120 h 264"/>
                <a:gd name="T2" fmla="*/ 144 w 528"/>
                <a:gd name="T3" fmla="*/ 24 h 264"/>
                <a:gd name="T4" fmla="*/ 528 w 528"/>
                <a:gd name="T5" fmla="*/ 264 h 264"/>
                <a:gd name="T6" fmla="*/ 0 60000 65536"/>
                <a:gd name="T7" fmla="*/ 0 60000 65536"/>
                <a:gd name="T8" fmla="*/ 0 60000 65536"/>
                <a:gd name="T9" fmla="*/ 0 w 528"/>
                <a:gd name="T10" fmla="*/ 0 h 264"/>
                <a:gd name="T11" fmla="*/ 528 w 528"/>
                <a:gd name="T12" fmla="*/ 264 h 264"/>
              </a:gdLst>
              <a:ahLst/>
              <a:cxnLst>
                <a:cxn ang="T6">
                  <a:pos x="T0" y="T1"/>
                </a:cxn>
                <a:cxn ang="T7">
                  <a:pos x="T2" y="T3"/>
                </a:cxn>
                <a:cxn ang="T8">
                  <a:pos x="T4" y="T5"/>
                </a:cxn>
              </a:cxnLst>
              <a:rect l="T9" t="T10" r="T11" b="T12"/>
              <a:pathLst>
                <a:path w="528" h="264">
                  <a:moveTo>
                    <a:pt x="0" y="120"/>
                  </a:moveTo>
                  <a:cubicBezTo>
                    <a:pt x="28" y="60"/>
                    <a:pt x="56" y="0"/>
                    <a:pt x="144" y="24"/>
                  </a:cubicBezTo>
                  <a:cubicBezTo>
                    <a:pt x="232" y="48"/>
                    <a:pt x="380" y="156"/>
                    <a:pt x="528" y="264"/>
                  </a:cubicBezTo>
                </a:path>
              </a:pathLst>
            </a:custGeom>
            <a:noFill/>
            <a:ln w="19050">
              <a:solidFill>
                <a:srgbClr val="800000"/>
              </a:solidFill>
              <a:round/>
              <a:headEnd type="triangle" w="med" len="me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5016" name="Line 86"/>
            <p:cNvSpPr>
              <a:spLocks noChangeShapeType="1"/>
            </p:cNvSpPr>
            <p:nvPr/>
          </p:nvSpPr>
          <p:spPr bwMode="auto">
            <a:xfrm>
              <a:off x="4560" y="3216"/>
              <a:ext cx="384" cy="0"/>
            </a:xfrm>
            <a:prstGeom prst="line">
              <a:avLst/>
            </a:prstGeom>
            <a:noFill/>
            <a:ln w="19050">
              <a:solidFill>
                <a:srgbClr val="800000"/>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grpSp>
      <p:sp>
        <p:nvSpPr>
          <p:cNvPr id="1437783" name="Text Box 87"/>
          <p:cNvSpPr txBox="1">
            <a:spLocks noChangeArrowheads="1"/>
          </p:cNvSpPr>
          <p:nvPr/>
        </p:nvSpPr>
        <p:spPr bwMode="auto">
          <a:xfrm>
            <a:off x="2891204" y="2109788"/>
            <a:ext cx="1422889" cy="4619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zh-CN" altLang="en-US" b="1">
                <a:solidFill>
                  <a:schemeClr val="accent2"/>
                </a:solidFill>
                <a:effectLst>
                  <a:outerShdw blurRad="38100" dist="38100" dir="2700000" algn="tl">
                    <a:srgbClr val="C0C0C0"/>
                  </a:outerShdw>
                </a:effectLst>
              </a:rPr>
              <a:t>孤对电子</a:t>
            </a:r>
          </a:p>
        </p:txBody>
      </p:sp>
      <p:sp>
        <p:nvSpPr>
          <p:cNvPr id="1437784" name="Text Box 88"/>
          <p:cNvSpPr txBox="1">
            <a:spLocks noChangeArrowheads="1"/>
          </p:cNvSpPr>
          <p:nvPr/>
        </p:nvSpPr>
        <p:spPr bwMode="auto">
          <a:xfrm>
            <a:off x="5203581" y="1125538"/>
            <a:ext cx="956896" cy="461962"/>
          </a:xfrm>
          <a:prstGeom prst="rect">
            <a:avLst/>
          </a:prstGeom>
          <a:noFill/>
          <a:ln w="9525">
            <a:solidFill>
              <a:srgbClr val="8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zh-CN" altLang="en-US" b="1">
                <a:solidFill>
                  <a:schemeClr val="accent2"/>
                </a:solidFill>
                <a:effectLst>
                  <a:outerShdw blurRad="38100" dist="38100" dir="2700000" algn="tl">
                    <a:srgbClr val="C0C0C0"/>
                  </a:outerShdw>
                </a:effectLst>
              </a:rPr>
              <a:t>单 键 </a:t>
            </a:r>
          </a:p>
        </p:txBody>
      </p:sp>
      <p:sp>
        <p:nvSpPr>
          <p:cNvPr id="35019" name="Line 91"/>
          <p:cNvSpPr>
            <a:spLocks noChangeShapeType="1"/>
          </p:cNvSpPr>
          <p:nvPr/>
        </p:nvSpPr>
        <p:spPr bwMode="auto">
          <a:xfrm>
            <a:off x="5635870" y="1651000"/>
            <a:ext cx="0" cy="457200"/>
          </a:xfrm>
          <a:prstGeom prst="line">
            <a:avLst/>
          </a:prstGeom>
          <a:noFill/>
          <a:ln w="38100">
            <a:solidFill>
              <a:srgbClr val="800000"/>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3" name="矩形 12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24" name="Rectangle 6">
            <a:extLst>
              <a:ext uri="{FF2B5EF4-FFF2-40B4-BE49-F238E27FC236}">
                <a16:creationId xmlns:a16="http://schemas.microsoft.com/office/drawing/2014/main" id="{5C311D87-71AC-D84B-8E9B-DF67DE469D4F}"/>
              </a:ext>
            </a:extLst>
          </p:cNvPr>
          <p:cNvSpPr txBox="1">
            <a:spLocks noChangeArrowheads="1"/>
          </p:cNvSpPr>
          <p:nvPr/>
        </p:nvSpPr>
        <p:spPr>
          <a:xfrm>
            <a:off x="1475656" y="116632"/>
            <a:ext cx="6345115" cy="795338"/>
          </a:xfrm>
          <a:prstGeom prst="rect">
            <a:avLst/>
          </a:prstGeom>
        </p:spPr>
        <p:txBody>
          <a:bodyPr anchor="ctr"/>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en-US" altLang="zh-CN" sz="3200" kern="0" dirty="0">
                <a:solidFill>
                  <a:srgbClr val="C00000"/>
                </a:solidFill>
              </a:rPr>
              <a:t>Lewis</a:t>
            </a:r>
            <a:r>
              <a:rPr lang="zh-CN" altLang="en-US" sz="3200" kern="0" dirty="0">
                <a:solidFill>
                  <a:srgbClr val="C00000"/>
                </a:solidFill>
              </a:rPr>
              <a:t> 结构式</a:t>
            </a:r>
          </a:p>
        </p:txBody>
      </p:sp>
      <p:sp>
        <p:nvSpPr>
          <p:cNvPr id="3" name="矩形 2">
            <a:extLst>
              <a:ext uri="{FF2B5EF4-FFF2-40B4-BE49-F238E27FC236}">
                <a16:creationId xmlns:a16="http://schemas.microsoft.com/office/drawing/2014/main" id="{DC4A1A03-6DBA-C247-AB3A-0B6394AA0EAD}"/>
              </a:ext>
            </a:extLst>
          </p:cNvPr>
          <p:cNvSpPr/>
          <p:nvPr/>
        </p:nvSpPr>
        <p:spPr>
          <a:xfrm>
            <a:off x="467544" y="5221649"/>
            <a:ext cx="8310886" cy="1015663"/>
          </a:xfrm>
          <a:prstGeom prst="rect">
            <a:avLst/>
          </a:prstGeom>
        </p:spPr>
        <p:txBody>
          <a:bodyPr wrap="square">
            <a:spAutoFit/>
          </a:bodyPr>
          <a:lstStyle/>
          <a:p>
            <a:pPr eaLnBrk="1" hangingPunct="1">
              <a:spcAft>
                <a:spcPct val="50000"/>
              </a:spcAft>
            </a:pPr>
            <a:r>
              <a:rPr kumimoji="0" lang="zh-CN" altLang="en-US" sz="2000" dirty="0"/>
              <a:t>分子中原子之间可以通过</a:t>
            </a:r>
            <a:r>
              <a:rPr kumimoji="0" lang="zh-CN" altLang="en-US" sz="2000" dirty="0">
                <a:solidFill>
                  <a:srgbClr val="FF0000"/>
                </a:solidFill>
              </a:rPr>
              <a:t>共享电子对</a:t>
            </a:r>
            <a:r>
              <a:rPr kumimoji="0" lang="zh-CN" altLang="en-US" sz="2000" dirty="0"/>
              <a:t>而使每一个原子具有稳定的稀有气体电子结构 </a:t>
            </a:r>
            <a:r>
              <a:rPr kumimoji="0" lang="en-US" altLang="zh-CN" sz="2000" dirty="0"/>
              <a:t>(</a:t>
            </a:r>
            <a:r>
              <a:rPr kumimoji="0" lang="en-US" altLang="en-US" sz="2000" dirty="0"/>
              <a:t>octet rule</a:t>
            </a:r>
            <a:r>
              <a:rPr kumimoji="0" lang="en-US" altLang="zh-CN" sz="2000" dirty="0"/>
              <a:t>) </a:t>
            </a:r>
            <a:r>
              <a:rPr kumimoji="0" lang="zh-CN" altLang="en-US" sz="2000" dirty="0"/>
              <a:t>，这样构成的分子称为共价分子，</a:t>
            </a:r>
            <a:r>
              <a:rPr kumimoji="0" lang="zh-CN" altLang="en-US" sz="2000" dirty="0">
                <a:solidFill>
                  <a:schemeClr val="accent2"/>
                </a:solidFill>
              </a:rPr>
              <a:t>原子通过共用电子对而形成的化学键称为</a:t>
            </a:r>
            <a:r>
              <a:rPr kumimoji="0" lang="zh-CN" altLang="en-US" sz="2000" dirty="0">
                <a:solidFill>
                  <a:srgbClr val="FF0000"/>
                </a:solidFill>
              </a:rPr>
              <a:t>共价键</a:t>
            </a:r>
            <a:r>
              <a:rPr kumimoji="0" lang="zh-CN" altLang="en-US" sz="2000" dirty="0"/>
              <a:t>。</a:t>
            </a:r>
          </a:p>
        </p:txBody>
      </p:sp>
      <p:sp>
        <p:nvSpPr>
          <p:cNvPr id="125" name="矩形 124">
            <a:extLst>
              <a:ext uri="{FF2B5EF4-FFF2-40B4-BE49-F238E27FC236}">
                <a16:creationId xmlns:a16="http://schemas.microsoft.com/office/drawing/2014/main" id="{66EFC47D-A1FA-D645-8577-93C1AC4BEDD2}"/>
              </a:ext>
            </a:extLst>
          </p:cNvPr>
          <p:cNvSpPr/>
          <p:nvPr/>
        </p:nvSpPr>
        <p:spPr>
          <a:xfrm>
            <a:off x="518299" y="6269250"/>
            <a:ext cx="8158157" cy="400110"/>
          </a:xfrm>
          <a:prstGeom prst="rect">
            <a:avLst/>
          </a:prstGeom>
        </p:spPr>
        <p:txBody>
          <a:bodyPr wrap="square">
            <a:spAutoFit/>
          </a:bodyPr>
          <a:lstStyle/>
          <a:p>
            <a:pPr algn="ctr"/>
            <a:r>
              <a:rPr lang="zh-CN" altLang="en-US" sz="2000" dirty="0"/>
              <a:t>路易斯</a:t>
            </a:r>
            <a:r>
              <a:rPr lang="en-US" altLang="zh-CN" sz="2000" dirty="0"/>
              <a:t>-</a:t>
            </a:r>
            <a:r>
              <a:rPr lang="zh-CN" altLang="en-US" sz="2000" dirty="0"/>
              <a:t>朗缪尔化学键理论 </a:t>
            </a:r>
            <a:r>
              <a:rPr lang="en-US" altLang="zh-CN" sz="2000" dirty="0"/>
              <a:t>(</a:t>
            </a:r>
            <a:r>
              <a:rPr lang="zh-CN" altLang="en-US" sz="2000" dirty="0"/>
              <a:t>G. N. Lewis </a:t>
            </a:r>
            <a:r>
              <a:rPr lang="en-US" altLang="zh-CN" sz="2000" dirty="0"/>
              <a:t>,</a:t>
            </a:r>
            <a:r>
              <a:rPr lang="zh-CN" altLang="en-US" sz="2000" dirty="0"/>
              <a:t>  I. Langmuir</a:t>
            </a:r>
            <a:r>
              <a:rPr lang="en-US" altLang="zh-CN" sz="2000" dirty="0"/>
              <a:t>,</a:t>
            </a:r>
            <a:r>
              <a:rPr lang="zh-CN" altLang="en-US" sz="2000" dirty="0"/>
              <a:t> 1916</a:t>
            </a:r>
            <a:r>
              <a:rPr lang="en-US" altLang="zh-CN" sz="2000" dirty="0"/>
              <a:t>-</a:t>
            </a:r>
            <a:r>
              <a:rPr lang="zh-CN" altLang="en-US" sz="2000" dirty="0"/>
              <a:t>1919年 </a:t>
            </a:r>
            <a:r>
              <a:rPr lang="en-US" altLang="zh-CN" sz="2000" dirty="0"/>
              <a:t>)</a:t>
            </a:r>
            <a:endParaRPr lang="zh-CN" altLang="en-US" sz="2000" dirty="0"/>
          </a:p>
        </p:txBody>
      </p:sp>
    </p:spTree>
    <p:extLst>
      <p:ext uri="{BB962C8B-B14F-4D97-AF65-F5344CB8AC3E}">
        <p14:creationId xmlns:p14="http://schemas.microsoft.com/office/powerpoint/2010/main" val="1773234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灯片编号占位符 1"/>
          <p:cNvSpPr>
            <a:spLocks noGrp="1"/>
          </p:cNvSpPr>
          <p:nvPr>
            <p:ph type="sldNum" sz="quarter" idx="10"/>
          </p:nvPr>
        </p:nvSpPr>
        <p:spPr/>
        <p:txBody>
          <a:bodyPr/>
          <a:lstStyle/>
          <a:p>
            <a:fld id="{B3293807-1D9C-4F83-8761-7AC240915DDA}" type="slidenum">
              <a:rPr lang="zh-CN" altLang="en-US"/>
              <a:pPr/>
              <a:t>12</a:t>
            </a:fld>
            <a:endParaRPr lang="en-US" altLang="zh-CN"/>
          </a:p>
        </p:txBody>
      </p:sp>
      <p:grpSp>
        <p:nvGrpSpPr>
          <p:cNvPr id="39940" name="Group 90"/>
          <p:cNvGrpSpPr>
            <a:grpSpLocks/>
          </p:cNvGrpSpPr>
          <p:nvPr/>
        </p:nvGrpSpPr>
        <p:grpSpPr bwMode="auto">
          <a:xfrm>
            <a:off x="4884633" y="3299455"/>
            <a:ext cx="1871750" cy="1225551"/>
            <a:chOff x="3317" y="788"/>
            <a:chExt cx="1867" cy="999"/>
          </a:xfrm>
        </p:grpSpPr>
        <p:pic>
          <p:nvPicPr>
            <p:cNvPr id="39947" name="Picture 2" descr="cha56011_ma090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317" y="788"/>
              <a:ext cx="1867"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43926" name="Text Box 86"/>
            <p:cNvSpPr txBox="1">
              <a:spLocks noChangeArrowheads="1"/>
            </p:cNvSpPr>
            <p:nvPr/>
          </p:nvSpPr>
          <p:spPr bwMode="auto">
            <a:xfrm>
              <a:off x="4482" y="1434"/>
              <a:ext cx="476" cy="291"/>
            </a:xfrm>
            <a:prstGeom prst="rect">
              <a:avLst/>
            </a:prstGeom>
            <a:noFill/>
            <a:ln w="9525" algn="ctr">
              <a:noFill/>
              <a:miter lim="800000"/>
              <a:headEnd/>
              <a:tailEnd/>
            </a:ln>
            <a:effectLst/>
          </p:spPr>
          <p:txBody>
            <a:bodyPr wrap="none">
              <a:spAutoFit/>
            </a:bodyPr>
            <a:lstStyle/>
            <a:p>
              <a:pPr>
                <a:defRPr/>
              </a:pPr>
              <a:r>
                <a:rPr kumimoji="0" lang="en-US" altLang="zh-CN" b="1">
                  <a:solidFill>
                    <a:srgbClr val="FF0000"/>
                  </a:solidFill>
                  <a:effectLst>
                    <a:outerShdw blurRad="38100" dist="38100" dir="2700000" algn="tl">
                      <a:srgbClr val="000000"/>
                    </a:outerShdw>
                  </a:effectLst>
                </a:rPr>
                <a:t>NF</a:t>
              </a:r>
              <a:r>
                <a:rPr kumimoji="0" lang="en-US" altLang="zh-CN" b="1" baseline="-25000">
                  <a:solidFill>
                    <a:srgbClr val="FF0000"/>
                  </a:solidFill>
                  <a:effectLst>
                    <a:outerShdw blurRad="38100" dist="38100" dir="2700000" algn="tl">
                      <a:srgbClr val="000000"/>
                    </a:outerShdw>
                  </a:effectLst>
                </a:rPr>
                <a:t>3</a:t>
              </a:r>
            </a:p>
          </p:txBody>
        </p:sp>
      </p:grpSp>
      <p:sp>
        <p:nvSpPr>
          <p:cNvPr id="39944" name="Rectangle 84"/>
          <p:cNvSpPr>
            <a:spLocks noChangeArrowheads="1"/>
          </p:cNvSpPr>
          <p:nvPr/>
        </p:nvSpPr>
        <p:spPr bwMode="auto">
          <a:xfrm>
            <a:off x="6072554" y="5775326"/>
            <a:ext cx="408843" cy="3095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39945" name="Rectangle 85"/>
          <p:cNvSpPr>
            <a:spLocks noChangeArrowheads="1"/>
          </p:cNvSpPr>
          <p:nvPr/>
        </p:nvSpPr>
        <p:spPr bwMode="auto">
          <a:xfrm>
            <a:off x="5105400" y="4583113"/>
            <a:ext cx="715108" cy="4127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89" name="矩形 8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0" name="Rectangle 6"/>
          <p:cNvSpPr txBox="1">
            <a:spLocks noChangeArrowheads="1"/>
          </p:cNvSpPr>
          <p:nvPr/>
        </p:nvSpPr>
        <p:spPr bwMode="auto">
          <a:xfrm>
            <a:off x="1475656" y="116632"/>
            <a:ext cx="6345115" cy="795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lvl1pPr algn="ctr" rtl="0" fontAlgn="base">
              <a:spcBef>
                <a:spcPct val="0"/>
              </a:spcBef>
              <a:spcAft>
                <a:spcPct val="0"/>
              </a:spcAft>
              <a:defRPr kumimoji="1" sz="3600" b="1">
                <a:solidFill>
                  <a:srgbClr val="990000"/>
                </a:solidFill>
                <a:latin typeface="+mj-lt"/>
                <a:ea typeface="+mj-ea"/>
                <a:cs typeface="+mj-cs"/>
              </a:defRPr>
            </a:lvl1pPr>
            <a:lvl2pPr algn="ctr" rtl="0" fontAlgn="base">
              <a:spcBef>
                <a:spcPct val="0"/>
              </a:spcBef>
              <a:spcAft>
                <a:spcPct val="0"/>
              </a:spcAft>
              <a:defRPr kumimoji="1" sz="3600" b="1">
                <a:solidFill>
                  <a:srgbClr val="990000"/>
                </a:solidFill>
                <a:latin typeface="Times New Roman" pitchFamily="18" charset="0"/>
                <a:ea typeface="黑体" pitchFamily="2" charset="-122"/>
              </a:defRPr>
            </a:lvl2pPr>
            <a:lvl3pPr algn="ctr" rtl="0" fontAlgn="base">
              <a:spcBef>
                <a:spcPct val="0"/>
              </a:spcBef>
              <a:spcAft>
                <a:spcPct val="0"/>
              </a:spcAft>
              <a:defRPr kumimoji="1" sz="3600" b="1">
                <a:solidFill>
                  <a:srgbClr val="990000"/>
                </a:solidFill>
                <a:latin typeface="Times New Roman" pitchFamily="18" charset="0"/>
                <a:ea typeface="黑体" pitchFamily="2" charset="-122"/>
              </a:defRPr>
            </a:lvl3pPr>
            <a:lvl4pPr algn="ctr" rtl="0" fontAlgn="base">
              <a:spcBef>
                <a:spcPct val="0"/>
              </a:spcBef>
              <a:spcAft>
                <a:spcPct val="0"/>
              </a:spcAft>
              <a:defRPr kumimoji="1" sz="3600" b="1">
                <a:solidFill>
                  <a:srgbClr val="990000"/>
                </a:solidFill>
                <a:latin typeface="Times New Roman" pitchFamily="18" charset="0"/>
                <a:ea typeface="黑体" pitchFamily="2" charset="-122"/>
              </a:defRPr>
            </a:lvl4pPr>
            <a:lvl5pPr algn="ctr" rtl="0" fontAlgn="base">
              <a:spcBef>
                <a:spcPct val="0"/>
              </a:spcBef>
              <a:spcAft>
                <a:spcPct val="0"/>
              </a:spcAft>
              <a:defRPr kumimoji="1" sz="3600" b="1">
                <a:solidFill>
                  <a:srgbClr val="990000"/>
                </a:solidFill>
                <a:latin typeface="Times New Roman" pitchFamily="18" charset="0"/>
                <a:ea typeface="黑体" pitchFamily="2" charset="-122"/>
              </a:defRPr>
            </a:lvl5pPr>
            <a:lvl6pPr marL="457200" algn="ctr" rtl="0" fontAlgn="base">
              <a:spcBef>
                <a:spcPct val="0"/>
              </a:spcBef>
              <a:spcAft>
                <a:spcPct val="0"/>
              </a:spcAft>
              <a:defRPr kumimoji="1" sz="3600" b="1">
                <a:solidFill>
                  <a:srgbClr val="990000"/>
                </a:solidFill>
                <a:latin typeface="Times New Roman" pitchFamily="18" charset="0"/>
                <a:ea typeface="黑体" pitchFamily="2" charset="-122"/>
              </a:defRPr>
            </a:lvl6pPr>
            <a:lvl7pPr marL="914400" algn="ctr" rtl="0" fontAlgn="base">
              <a:spcBef>
                <a:spcPct val="0"/>
              </a:spcBef>
              <a:spcAft>
                <a:spcPct val="0"/>
              </a:spcAft>
              <a:defRPr kumimoji="1" sz="3600" b="1">
                <a:solidFill>
                  <a:srgbClr val="990000"/>
                </a:solidFill>
                <a:latin typeface="Times New Roman" pitchFamily="18" charset="0"/>
                <a:ea typeface="黑体" pitchFamily="2" charset="-122"/>
              </a:defRPr>
            </a:lvl7pPr>
            <a:lvl8pPr marL="1371600" algn="ctr" rtl="0" fontAlgn="base">
              <a:spcBef>
                <a:spcPct val="0"/>
              </a:spcBef>
              <a:spcAft>
                <a:spcPct val="0"/>
              </a:spcAft>
              <a:defRPr kumimoji="1" sz="3600" b="1">
                <a:solidFill>
                  <a:srgbClr val="990000"/>
                </a:solidFill>
                <a:latin typeface="Times New Roman" pitchFamily="18" charset="0"/>
                <a:ea typeface="黑体" pitchFamily="2" charset="-122"/>
              </a:defRPr>
            </a:lvl8pPr>
            <a:lvl9pPr marL="1828800" algn="ctr" rtl="0" fontAlgn="base">
              <a:spcBef>
                <a:spcPct val="0"/>
              </a:spcBef>
              <a:spcAft>
                <a:spcPct val="0"/>
              </a:spcAft>
              <a:defRPr kumimoji="1" sz="3600" b="1">
                <a:solidFill>
                  <a:srgbClr val="990000"/>
                </a:solidFill>
                <a:latin typeface="Times New Roman" pitchFamily="18" charset="0"/>
                <a:ea typeface="黑体" pitchFamily="2" charset="-122"/>
              </a:defRPr>
            </a:lvl9pPr>
          </a:lstStyle>
          <a:p>
            <a:r>
              <a:rPr lang="en-US" altLang="zh-CN" sz="3200" kern="0" dirty="0">
                <a:solidFill>
                  <a:srgbClr val="C00000"/>
                </a:solidFill>
              </a:rPr>
              <a:t>Lewis</a:t>
            </a:r>
            <a:r>
              <a:rPr lang="zh-CN" altLang="en-US" sz="3200" kern="0" dirty="0">
                <a:solidFill>
                  <a:srgbClr val="C00000"/>
                </a:solidFill>
              </a:rPr>
              <a:t> 结构式</a:t>
            </a:r>
          </a:p>
        </p:txBody>
      </p:sp>
      <p:pic>
        <p:nvPicPr>
          <p:cNvPr id="2" name="图片 1">
            <a:extLst>
              <a:ext uri="{FF2B5EF4-FFF2-40B4-BE49-F238E27FC236}">
                <a16:creationId xmlns:a16="http://schemas.microsoft.com/office/drawing/2014/main" id="{1050B8C8-2BC4-0B43-BD70-7C237707C58F}"/>
              </a:ext>
            </a:extLst>
          </p:cNvPr>
          <p:cNvPicPr>
            <a:picLocks noChangeAspect="1"/>
          </p:cNvPicPr>
          <p:nvPr/>
        </p:nvPicPr>
        <p:blipFill>
          <a:blip r:embed="rId4"/>
          <a:stretch>
            <a:fillRect/>
          </a:stretch>
        </p:blipFill>
        <p:spPr>
          <a:xfrm>
            <a:off x="4755798" y="5053970"/>
            <a:ext cx="1702153" cy="1508125"/>
          </a:xfrm>
          <a:prstGeom prst="rect">
            <a:avLst/>
          </a:prstGeom>
        </p:spPr>
      </p:pic>
      <p:pic>
        <p:nvPicPr>
          <p:cNvPr id="3" name="图片 2">
            <a:extLst>
              <a:ext uri="{FF2B5EF4-FFF2-40B4-BE49-F238E27FC236}">
                <a16:creationId xmlns:a16="http://schemas.microsoft.com/office/drawing/2014/main" id="{278FE5CE-10C9-8842-9199-93972C369243}"/>
              </a:ext>
            </a:extLst>
          </p:cNvPr>
          <p:cNvPicPr>
            <a:picLocks noChangeAspect="1"/>
          </p:cNvPicPr>
          <p:nvPr/>
        </p:nvPicPr>
        <p:blipFill>
          <a:blip r:embed="rId5"/>
          <a:stretch>
            <a:fillRect/>
          </a:stretch>
        </p:blipFill>
        <p:spPr>
          <a:xfrm>
            <a:off x="1894276" y="5072964"/>
            <a:ext cx="1976900" cy="1297014"/>
          </a:xfrm>
          <a:prstGeom prst="rect">
            <a:avLst/>
          </a:prstGeom>
        </p:spPr>
      </p:pic>
      <p:pic>
        <p:nvPicPr>
          <p:cNvPr id="4" name="图片 3">
            <a:extLst>
              <a:ext uri="{FF2B5EF4-FFF2-40B4-BE49-F238E27FC236}">
                <a16:creationId xmlns:a16="http://schemas.microsoft.com/office/drawing/2014/main" id="{79AEA6F2-5DDF-1E45-AC37-6969E2F78670}"/>
              </a:ext>
            </a:extLst>
          </p:cNvPr>
          <p:cNvPicPr>
            <a:picLocks noChangeAspect="1"/>
          </p:cNvPicPr>
          <p:nvPr/>
        </p:nvPicPr>
        <p:blipFill>
          <a:blip r:embed="rId6"/>
          <a:stretch>
            <a:fillRect/>
          </a:stretch>
        </p:blipFill>
        <p:spPr>
          <a:xfrm>
            <a:off x="1894276" y="3301014"/>
            <a:ext cx="1968131" cy="1298129"/>
          </a:xfrm>
          <a:prstGeom prst="rect">
            <a:avLst/>
          </a:prstGeom>
        </p:spPr>
      </p:pic>
      <p:grpSp>
        <p:nvGrpSpPr>
          <p:cNvPr id="94" name="Group 205">
            <a:extLst>
              <a:ext uri="{FF2B5EF4-FFF2-40B4-BE49-F238E27FC236}">
                <a16:creationId xmlns:a16="http://schemas.microsoft.com/office/drawing/2014/main" id="{734CDC55-35BE-5E41-9009-4394CD65C8FC}"/>
              </a:ext>
            </a:extLst>
          </p:cNvPr>
          <p:cNvGrpSpPr>
            <a:grpSpLocks/>
          </p:cNvGrpSpPr>
          <p:nvPr/>
        </p:nvGrpSpPr>
        <p:grpSpPr bwMode="auto">
          <a:xfrm>
            <a:off x="899592" y="1259402"/>
            <a:ext cx="7243591" cy="1890713"/>
            <a:chOff x="217" y="3187"/>
            <a:chExt cx="4784" cy="1191"/>
          </a:xfrm>
        </p:grpSpPr>
        <p:sp>
          <p:nvSpPr>
            <p:cNvPr id="95" name="Text Box 108">
              <a:extLst>
                <a:ext uri="{FF2B5EF4-FFF2-40B4-BE49-F238E27FC236}">
                  <a16:creationId xmlns:a16="http://schemas.microsoft.com/office/drawing/2014/main" id="{A187AC99-E074-9246-85DD-512C0EB9631D}"/>
                </a:ext>
              </a:extLst>
            </p:cNvPr>
            <p:cNvSpPr txBox="1">
              <a:spLocks noChangeArrowheads="1"/>
            </p:cNvSpPr>
            <p:nvPr/>
          </p:nvSpPr>
          <p:spPr bwMode="auto">
            <a:xfrm>
              <a:off x="217" y="3187"/>
              <a:ext cx="1662"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r>
                <a:rPr kumimoji="0" lang="en-US" altLang="zh-CN" b="1">
                  <a:solidFill>
                    <a:schemeClr val="accent2"/>
                  </a:solidFill>
                  <a:effectLst>
                    <a:outerShdw blurRad="38100" dist="38100" dir="2700000" algn="tl">
                      <a:srgbClr val="C0C0C0"/>
                    </a:outerShdw>
                  </a:effectLst>
                </a:rPr>
                <a:t>N</a:t>
              </a:r>
              <a:r>
                <a:rPr kumimoji="0" lang="en-US" altLang="zh-CN" b="1" baseline="-25000">
                  <a:solidFill>
                    <a:schemeClr val="accent2"/>
                  </a:solidFill>
                  <a:effectLst>
                    <a:outerShdw blurRad="38100" dist="38100" dir="2700000" algn="tl">
                      <a:srgbClr val="C0C0C0"/>
                    </a:outerShdw>
                  </a:effectLst>
                </a:rPr>
                <a:t>2</a:t>
              </a:r>
              <a:r>
                <a:rPr kumimoji="0" lang="zh-CN" altLang="en-US" b="1">
                  <a:solidFill>
                    <a:schemeClr val="accent2"/>
                  </a:solidFill>
                  <a:effectLst>
                    <a:outerShdw blurRad="38100" dist="38100" dir="2700000" algn="tl">
                      <a:srgbClr val="C0C0C0"/>
                    </a:outerShdw>
                  </a:effectLst>
                </a:rPr>
                <a:t>的</a:t>
              </a:r>
              <a:r>
                <a:rPr kumimoji="0" lang="en-US" altLang="zh-CN" b="1">
                  <a:solidFill>
                    <a:schemeClr val="accent2"/>
                  </a:solidFill>
                  <a:effectLst>
                    <a:outerShdw blurRad="38100" dist="38100" dir="2700000" algn="tl">
                      <a:srgbClr val="C0C0C0"/>
                    </a:outerShdw>
                  </a:effectLst>
                </a:rPr>
                <a:t>Lewis</a:t>
              </a:r>
              <a:r>
                <a:rPr kumimoji="0" lang="zh-CN" altLang="en-US" b="1">
                  <a:solidFill>
                    <a:schemeClr val="accent2"/>
                  </a:solidFill>
                  <a:effectLst>
                    <a:outerShdw blurRad="38100" dist="38100" dir="2700000" algn="tl">
                      <a:srgbClr val="C0C0C0"/>
                    </a:outerShdw>
                  </a:effectLst>
                </a:rPr>
                <a:t>结构：</a:t>
              </a:r>
            </a:p>
          </p:txBody>
        </p:sp>
        <p:sp>
          <p:nvSpPr>
            <p:cNvPr id="96" name="Text Box 110">
              <a:extLst>
                <a:ext uri="{FF2B5EF4-FFF2-40B4-BE49-F238E27FC236}">
                  <a16:creationId xmlns:a16="http://schemas.microsoft.com/office/drawing/2014/main" id="{FFC187D3-90F8-244A-AF50-EEB6EE813A9F}"/>
                </a:ext>
              </a:extLst>
            </p:cNvPr>
            <p:cNvSpPr txBox="1">
              <a:spLocks noChangeArrowheads="1"/>
            </p:cNvSpPr>
            <p:nvPr/>
          </p:nvSpPr>
          <p:spPr bwMode="auto">
            <a:xfrm>
              <a:off x="4239" y="3407"/>
              <a:ext cx="26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N</a:t>
              </a:r>
            </a:p>
          </p:txBody>
        </p:sp>
        <p:sp>
          <p:nvSpPr>
            <p:cNvPr id="97" name="Text Box 111">
              <a:extLst>
                <a:ext uri="{FF2B5EF4-FFF2-40B4-BE49-F238E27FC236}">
                  <a16:creationId xmlns:a16="http://schemas.microsoft.com/office/drawing/2014/main" id="{5CFD8D3B-211B-9744-B31A-CC7192BB508E}"/>
                </a:ext>
              </a:extLst>
            </p:cNvPr>
            <p:cNvSpPr txBox="1">
              <a:spLocks noChangeArrowheads="1"/>
            </p:cNvSpPr>
            <p:nvPr/>
          </p:nvSpPr>
          <p:spPr bwMode="auto">
            <a:xfrm>
              <a:off x="4732" y="3406"/>
              <a:ext cx="26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N</a:t>
              </a:r>
            </a:p>
          </p:txBody>
        </p:sp>
        <p:sp>
          <p:nvSpPr>
            <p:cNvPr id="98" name="Oval 112">
              <a:extLst>
                <a:ext uri="{FF2B5EF4-FFF2-40B4-BE49-F238E27FC236}">
                  <a16:creationId xmlns:a16="http://schemas.microsoft.com/office/drawing/2014/main" id="{42CABBCB-40C9-3F4A-AD79-31AD2DE92040}"/>
                </a:ext>
              </a:extLst>
            </p:cNvPr>
            <p:cNvSpPr>
              <a:spLocks noChangeArrowheads="1"/>
            </p:cNvSpPr>
            <p:nvPr/>
          </p:nvSpPr>
          <p:spPr bwMode="auto">
            <a:xfrm>
              <a:off x="4945"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99" name="Oval 113">
              <a:extLst>
                <a:ext uri="{FF2B5EF4-FFF2-40B4-BE49-F238E27FC236}">
                  <a16:creationId xmlns:a16="http://schemas.microsoft.com/office/drawing/2014/main" id="{266C0695-D2FC-BB46-9F5B-278D0995B96F}"/>
                </a:ext>
              </a:extLst>
            </p:cNvPr>
            <p:cNvSpPr>
              <a:spLocks noChangeArrowheads="1"/>
            </p:cNvSpPr>
            <p:nvPr/>
          </p:nvSpPr>
          <p:spPr bwMode="auto">
            <a:xfrm>
              <a:off x="4945"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00" name="Oval 114">
              <a:extLst>
                <a:ext uri="{FF2B5EF4-FFF2-40B4-BE49-F238E27FC236}">
                  <a16:creationId xmlns:a16="http://schemas.microsoft.com/office/drawing/2014/main" id="{2D1670A8-61EA-9943-8276-BA884783ECF8}"/>
                </a:ext>
              </a:extLst>
            </p:cNvPr>
            <p:cNvSpPr>
              <a:spLocks noChangeArrowheads="1"/>
            </p:cNvSpPr>
            <p:nvPr/>
          </p:nvSpPr>
          <p:spPr bwMode="auto">
            <a:xfrm>
              <a:off x="4217"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01" name="Oval 115">
              <a:extLst>
                <a:ext uri="{FF2B5EF4-FFF2-40B4-BE49-F238E27FC236}">
                  <a16:creationId xmlns:a16="http://schemas.microsoft.com/office/drawing/2014/main" id="{0D9653EA-8D34-C449-BBCC-F72C77390F05}"/>
                </a:ext>
              </a:extLst>
            </p:cNvPr>
            <p:cNvSpPr>
              <a:spLocks noChangeArrowheads="1"/>
            </p:cNvSpPr>
            <p:nvPr/>
          </p:nvSpPr>
          <p:spPr bwMode="auto">
            <a:xfrm>
              <a:off x="4217"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02" name="Line 116">
              <a:extLst>
                <a:ext uri="{FF2B5EF4-FFF2-40B4-BE49-F238E27FC236}">
                  <a16:creationId xmlns:a16="http://schemas.microsoft.com/office/drawing/2014/main" id="{1EEDC92A-6CC6-7E41-AAB6-BA7266B00960}"/>
                </a:ext>
              </a:extLst>
            </p:cNvPr>
            <p:cNvSpPr>
              <a:spLocks noChangeShapeType="1"/>
            </p:cNvSpPr>
            <p:nvPr/>
          </p:nvSpPr>
          <p:spPr bwMode="auto">
            <a:xfrm>
              <a:off x="4477" y="3501"/>
              <a:ext cx="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Line 117">
              <a:extLst>
                <a:ext uri="{FF2B5EF4-FFF2-40B4-BE49-F238E27FC236}">
                  <a16:creationId xmlns:a16="http://schemas.microsoft.com/office/drawing/2014/main" id="{B6719CC2-FCF9-0441-B1C0-10E7AF829268}"/>
                </a:ext>
              </a:extLst>
            </p:cNvPr>
            <p:cNvSpPr>
              <a:spLocks noChangeShapeType="1"/>
            </p:cNvSpPr>
            <p:nvPr/>
          </p:nvSpPr>
          <p:spPr bwMode="auto">
            <a:xfrm>
              <a:off x="4477" y="3549"/>
              <a:ext cx="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 name="Line 118">
              <a:extLst>
                <a:ext uri="{FF2B5EF4-FFF2-40B4-BE49-F238E27FC236}">
                  <a16:creationId xmlns:a16="http://schemas.microsoft.com/office/drawing/2014/main" id="{AD6A83A8-8CDE-4C4A-922D-EFA0D866C736}"/>
                </a:ext>
              </a:extLst>
            </p:cNvPr>
            <p:cNvSpPr>
              <a:spLocks noChangeShapeType="1"/>
            </p:cNvSpPr>
            <p:nvPr/>
          </p:nvSpPr>
          <p:spPr bwMode="auto">
            <a:xfrm>
              <a:off x="4477" y="3597"/>
              <a:ext cx="286" cy="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Line 119">
              <a:extLst>
                <a:ext uri="{FF2B5EF4-FFF2-40B4-BE49-F238E27FC236}">
                  <a16:creationId xmlns:a16="http://schemas.microsoft.com/office/drawing/2014/main" id="{9A8F844B-633D-5B4C-AE4C-7F3C3FD71EBE}"/>
                </a:ext>
              </a:extLst>
            </p:cNvPr>
            <p:cNvSpPr>
              <a:spLocks noChangeShapeType="1"/>
            </p:cNvSpPr>
            <p:nvPr/>
          </p:nvSpPr>
          <p:spPr bwMode="auto">
            <a:xfrm flipV="1">
              <a:off x="4616" y="3627"/>
              <a:ext cx="1" cy="249"/>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6" name="Text Box 120">
              <a:extLst>
                <a:ext uri="{FF2B5EF4-FFF2-40B4-BE49-F238E27FC236}">
                  <a16:creationId xmlns:a16="http://schemas.microsoft.com/office/drawing/2014/main" id="{41C25756-B233-5C48-98E4-2FB3C7944A37}"/>
                </a:ext>
              </a:extLst>
            </p:cNvPr>
            <p:cNvSpPr txBox="1">
              <a:spLocks noChangeArrowheads="1"/>
            </p:cNvSpPr>
            <p:nvPr/>
          </p:nvSpPr>
          <p:spPr bwMode="auto">
            <a:xfrm>
              <a:off x="4337" y="3855"/>
              <a:ext cx="550" cy="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zh-CN" altLang="en-US" b="1" dirty="0">
                  <a:solidFill>
                    <a:schemeClr val="accent2"/>
                  </a:solidFill>
                  <a:effectLst>
                    <a:outerShdw blurRad="38100" dist="38100" dir="2700000" algn="tl">
                      <a:srgbClr val="C0C0C0"/>
                    </a:outerShdw>
                  </a:effectLst>
                </a:rPr>
                <a:t>叁 键</a:t>
              </a:r>
            </a:p>
          </p:txBody>
        </p:sp>
        <p:sp>
          <p:nvSpPr>
            <p:cNvPr id="107" name="Text Box 122">
              <a:extLst>
                <a:ext uri="{FF2B5EF4-FFF2-40B4-BE49-F238E27FC236}">
                  <a16:creationId xmlns:a16="http://schemas.microsoft.com/office/drawing/2014/main" id="{B58A5FE5-3B1D-074E-97F9-FE81B89BB31A}"/>
                </a:ext>
              </a:extLst>
            </p:cNvPr>
            <p:cNvSpPr txBox="1">
              <a:spLocks noChangeArrowheads="1"/>
            </p:cNvSpPr>
            <p:nvPr/>
          </p:nvSpPr>
          <p:spPr bwMode="auto">
            <a:xfrm>
              <a:off x="2049" y="3670"/>
              <a:ext cx="388"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8e</a:t>
              </a:r>
              <a:r>
                <a:rPr kumimoji="0" lang="en-US" altLang="zh-CN" b="1" baseline="30000">
                  <a:solidFill>
                    <a:schemeClr val="accent2"/>
                  </a:solidFill>
                  <a:effectLst>
                    <a:outerShdw blurRad="38100" dist="38100" dir="2700000" algn="tl">
                      <a:srgbClr val="C0C0C0"/>
                    </a:outerShdw>
                  </a:effectLst>
                  <a:sym typeface="Symbol" pitchFamily="18" charset="2"/>
                </a:rPr>
                <a:t></a:t>
              </a:r>
            </a:p>
          </p:txBody>
        </p:sp>
        <p:sp>
          <p:nvSpPr>
            <p:cNvPr id="108" name="Text Box 124">
              <a:extLst>
                <a:ext uri="{FF2B5EF4-FFF2-40B4-BE49-F238E27FC236}">
                  <a16:creationId xmlns:a16="http://schemas.microsoft.com/office/drawing/2014/main" id="{E81B4A1A-07EB-C64C-B085-2FC9B49C2C50}"/>
                </a:ext>
              </a:extLst>
            </p:cNvPr>
            <p:cNvSpPr txBox="1">
              <a:spLocks noChangeArrowheads="1"/>
            </p:cNvSpPr>
            <p:nvPr/>
          </p:nvSpPr>
          <p:spPr bwMode="auto">
            <a:xfrm>
              <a:off x="1884" y="3407"/>
              <a:ext cx="26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N</a:t>
              </a:r>
            </a:p>
          </p:txBody>
        </p:sp>
        <p:sp>
          <p:nvSpPr>
            <p:cNvPr id="109" name="Oval 125">
              <a:extLst>
                <a:ext uri="{FF2B5EF4-FFF2-40B4-BE49-F238E27FC236}">
                  <a16:creationId xmlns:a16="http://schemas.microsoft.com/office/drawing/2014/main" id="{1A389A29-65CE-8147-8C2D-29E21C588229}"/>
                </a:ext>
              </a:extLst>
            </p:cNvPr>
            <p:cNvSpPr>
              <a:spLocks noChangeArrowheads="1"/>
            </p:cNvSpPr>
            <p:nvPr/>
          </p:nvSpPr>
          <p:spPr bwMode="auto">
            <a:xfrm>
              <a:off x="2122"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0" name="Oval 126">
              <a:extLst>
                <a:ext uri="{FF2B5EF4-FFF2-40B4-BE49-F238E27FC236}">
                  <a16:creationId xmlns:a16="http://schemas.microsoft.com/office/drawing/2014/main" id="{84BA69F8-3AD2-774C-9AD9-81A0140AD99A}"/>
                </a:ext>
              </a:extLst>
            </p:cNvPr>
            <p:cNvSpPr>
              <a:spLocks noChangeArrowheads="1"/>
            </p:cNvSpPr>
            <p:nvPr/>
          </p:nvSpPr>
          <p:spPr bwMode="auto">
            <a:xfrm>
              <a:off x="2122"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1" name="Oval 127">
              <a:extLst>
                <a:ext uri="{FF2B5EF4-FFF2-40B4-BE49-F238E27FC236}">
                  <a16:creationId xmlns:a16="http://schemas.microsoft.com/office/drawing/2014/main" id="{07843D87-E7F9-E144-8B06-AEC2449A4839}"/>
                </a:ext>
              </a:extLst>
            </p:cNvPr>
            <p:cNvSpPr>
              <a:spLocks noChangeArrowheads="1"/>
            </p:cNvSpPr>
            <p:nvPr/>
          </p:nvSpPr>
          <p:spPr bwMode="auto">
            <a:xfrm>
              <a:off x="2218"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2" name="Oval 128">
              <a:extLst>
                <a:ext uri="{FF2B5EF4-FFF2-40B4-BE49-F238E27FC236}">
                  <a16:creationId xmlns:a16="http://schemas.microsoft.com/office/drawing/2014/main" id="{162F1497-AEB4-5E4B-9F33-5B356D9B415B}"/>
                </a:ext>
              </a:extLst>
            </p:cNvPr>
            <p:cNvSpPr>
              <a:spLocks noChangeArrowheads="1"/>
            </p:cNvSpPr>
            <p:nvPr/>
          </p:nvSpPr>
          <p:spPr bwMode="auto">
            <a:xfrm>
              <a:off x="2218"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3" name="Oval 129">
              <a:extLst>
                <a:ext uri="{FF2B5EF4-FFF2-40B4-BE49-F238E27FC236}">
                  <a16:creationId xmlns:a16="http://schemas.microsoft.com/office/drawing/2014/main" id="{9CAD09DF-E3BF-F44C-B6B3-E3586FBE58A4}"/>
                </a:ext>
              </a:extLst>
            </p:cNvPr>
            <p:cNvSpPr>
              <a:spLocks noChangeArrowheads="1"/>
            </p:cNvSpPr>
            <p:nvPr/>
          </p:nvSpPr>
          <p:spPr bwMode="auto">
            <a:xfrm>
              <a:off x="2313"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4" name="Oval 130">
              <a:extLst>
                <a:ext uri="{FF2B5EF4-FFF2-40B4-BE49-F238E27FC236}">
                  <a16:creationId xmlns:a16="http://schemas.microsoft.com/office/drawing/2014/main" id="{CC3270D8-F9FE-054F-854B-BB10377701E0}"/>
                </a:ext>
              </a:extLst>
            </p:cNvPr>
            <p:cNvSpPr>
              <a:spLocks noChangeArrowheads="1"/>
            </p:cNvSpPr>
            <p:nvPr/>
          </p:nvSpPr>
          <p:spPr bwMode="auto">
            <a:xfrm>
              <a:off x="2313"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5" name="Text Box 131">
              <a:extLst>
                <a:ext uri="{FF2B5EF4-FFF2-40B4-BE49-F238E27FC236}">
                  <a16:creationId xmlns:a16="http://schemas.microsoft.com/office/drawing/2014/main" id="{8EC4CE97-7322-9044-A168-1A358E605564}"/>
                </a:ext>
              </a:extLst>
            </p:cNvPr>
            <p:cNvSpPr txBox="1">
              <a:spLocks noChangeArrowheads="1"/>
            </p:cNvSpPr>
            <p:nvPr/>
          </p:nvSpPr>
          <p:spPr bwMode="auto">
            <a:xfrm>
              <a:off x="2335" y="3406"/>
              <a:ext cx="26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chemeClr val="accent2"/>
                  </a:solidFill>
                  <a:effectLst>
                    <a:outerShdw blurRad="38100" dist="38100" dir="2700000" algn="tl">
                      <a:srgbClr val="C0C0C0"/>
                    </a:outerShdw>
                  </a:effectLst>
                </a:rPr>
                <a:t>N</a:t>
              </a:r>
            </a:p>
          </p:txBody>
        </p:sp>
        <p:sp>
          <p:nvSpPr>
            <p:cNvPr id="116" name="Oval 132">
              <a:extLst>
                <a:ext uri="{FF2B5EF4-FFF2-40B4-BE49-F238E27FC236}">
                  <a16:creationId xmlns:a16="http://schemas.microsoft.com/office/drawing/2014/main" id="{6CF618CB-E081-E94B-B1B0-E46CE175833B}"/>
                </a:ext>
              </a:extLst>
            </p:cNvPr>
            <p:cNvSpPr>
              <a:spLocks noChangeArrowheads="1"/>
            </p:cNvSpPr>
            <p:nvPr/>
          </p:nvSpPr>
          <p:spPr bwMode="auto">
            <a:xfrm>
              <a:off x="2547"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7" name="Oval 133">
              <a:extLst>
                <a:ext uri="{FF2B5EF4-FFF2-40B4-BE49-F238E27FC236}">
                  <a16:creationId xmlns:a16="http://schemas.microsoft.com/office/drawing/2014/main" id="{FD5922C0-F7E4-EA45-A7FB-E2EEA3807A07}"/>
                </a:ext>
              </a:extLst>
            </p:cNvPr>
            <p:cNvSpPr>
              <a:spLocks noChangeArrowheads="1"/>
            </p:cNvSpPr>
            <p:nvPr/>
          </p:nvSpPr>
          <p:spPr bwMode="auto">
            <a:xfrm>
              <a:off x="2547"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8" name="Oval 134">
              <a:extLst>
                <a:ext uri="{FF2B5EF4-FFF2-40B4-BE49-F238E27FC236}">
                  <a16:creationId xmlns:a16="http://schemas.microsoft.com/office/drawing/2014/main" id="{CA116674-D97C-A34C-882A-B9FBBEE5412B}"/>
                </a:ext>
              </a:extLst>
            </p:cNvPr>
            <p:cNvSpPr>
              <a:spLocks noChangeArrowheads="1"/>
            </p:cNvSpPr>
            <p:nvPr/>
          </p:nvSpPr>
          <p:spPr bwMode="auto">
            <a:xfrm>
              <a:off x="1862" y="3477"/>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19" name="Oval 135">
              <a:extLst>
                <a:ext uri="{FF2B5EF4-FFF2-40B4-BE49-F238E27FC236}">
                  <a16:creationId xmlns:a16="http://schemas.microsoft.com/office/drawing/2014/main" id="{E01A3DD6-4F5D-9E4B-BD0F-1ED136727F09}"/>
                </a:ext>
              </a:extLst>
            </p:cNvPr>
            <p:cNvSpPr>
              <a:spLocks noChangeArrowheads="1"/>
            </p:cNvSpPr>
            <p:nvPr/>
          </p:nvSpPr>
          <p:spPr bwMode="auto">
            <a:xfrm>
              <a:off x="1862" y="3573"/>
              <a:ext cx="52" cy="48"/>
            </a:xfrm>
            <a:prstGeom prst="ellipse">
              <a:avLst/>
            </a:prstGeom>
            <a:solidFill>
              <a:schemeClr val="tx2"/>
            </a:solidFill>
            <a:ln w="9525">
              <a:solidFill>
                <a:schemeClr val="tx2"/>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20" name="Oval 136">
              <a:extLst>
                <a:ext uri="{FF2B5EF4-FFF2-40B4-BE49-F238E27FC236}">
                  <a16:creationId xmlns:a16="http://schemas.microsoft.com/office/drawing/2014/main" id="{CCEE89FF-7FBB-CE43-8039-4CA6B1FDE819}"/>
                </a:ext>
              </a:extLst>
            </p:cNvPr>
            <p:cNvSpPr>
              <a:spLocks noChangeArrowheads="1"/>
            </p:cNvSpPr>
            <p:nvPr/>
          </p:nvSpPr>
          <p:spPr bwMode="auto">
            <a:xfrm>
              <a:off x="1767" y="3429"/>
              <a:ext cx="676" cy="24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21" name="Oval 137">
              <a:extLst>
                <a:ext uri="{FF2B5EF4-FFF2-40B4-BE49-F238E27FC236}">
                  <a16:creationId xmlns:a16="http://schemas.microsoft.com/office/drawing/2014/main" id="{7F566083-CAC0-FA4D-B754-C96F0B0EA350}"/>
                </a:ext>
              </a:extLst>
            </p:cNvPr>
            <p:cNvSpPr>
              <a:spLocks noChangeArrowheads="1"/>
            </p:cNvSpPr>
            <p:nvPr/>
          </p:nvSpPr>
          <p:spPr bwMode="auto">
            <a:xfrm>
              <a:off x="2027" y="3429"/>
              <a:ext cx="676" cy="240"/>
            </a:xfrm>
            <a:prstGeom prst="ellipse">
              <a:avLst/>
            </a:prstGeom>
            <a:noFill/>
            <a:ln w="254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22" name="Oval 138">
              <a:extLst>
                <a:ext uri="{FF2B5EF4-FFF2-40B4-BE49-F238E27FC236}">
                  <a16:creationId xmlns:a16="http://schemas.microsoft.com/office/drawing/2014/main" id="{0801153C-A758-2D49-B94C-6940137293CB}"/>
                </a:ext>
              </a:extLst>
            </p:cNvPr>
            <p:cNvSpPr>
              <a:spLocks noChangeArrowheads="1"/>
            </p:cNvSpPr>
            <p:nvPr/>
          </p:nvSpPr>
          <p:spPr bwMode="auto">
            <a:xfrm>
              <a:off x="2062" y="3429"/>
              <a:ext cx="364" cy="240"/>
            </a:xfrm>
            <a:prstGeom prst="ellipse">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123" name="AutoShape 139">
              <a:extLst>
                <a:ext uri="{FF2B5EF4-FFF2-40B4-BE49-F238E27FC236}">
                  <a16:creationId xmlns:a16="http://schemas.microsoft.com/office/drawing/2014/main" id="{080B84FE-26F7-9540-BDA2-7950020E2B51}"/>
                </a:ext>
              </a:extLst>
            </p:cNvPr>
            <p:cNvSpPr>
              <a:spLocks noChangeArrowheads="1"/>
            </p:cNvSpPr>
            <p:nvPr/>
          </p:nvSpPr>
          <p:spPr bwMode="auto">
            <a:xfrm>
              <a:off x="3044" y="3354"/>
              <a:ext cx="638" cy="363"/>
            </a:xfrm>
            <a:prstGeom prst="rightArrow">
              <a:avLst>
                <a:gd name="adj1" fmla="val 50000"/>
                <a:gd name="adj2" fmla="val 43939"/>
              </a:avLst>
            </a:prstGeom>
            <a:solidFill>
              <a:srgbClr val="00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Tree>
    <p:extLst>
      <p:ext uri="{BB962C8B-B14F-4D97-AF65-F5344CB8AC3E}">
        <p14:creationId xmlns:p14="http://schemas.microsoft.com/office/powerpoint/2010/main" val="38471437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灯片编号占位符 3"/>
          <p:cNvSpPr>
            <a:spLocks noGrp="1"/>
          </p:cNvSpPr>
          <p:nvPr>
            <p:ph type="sldNum" sz="quarter" idx="10"/>
          </p:nvPr>
        </p:nvSpPr>
        <p:spPr/>
        <p:txBody>
          <a:bodyPr/>
          <a:lstStyle/>
          <a:p>
            <a:fld id="{7A133619-474E-4A12-90B5-AD422AA5942E}" type="slidenum">
              <a:rPr lang="zh-CN" altLang="en-US"/>
              <a:pPr/>
              <a:t>13</a:t>
            </a:fld>
            <a:endParaRPr lang="en-US" altLang="zh-CN"/>
          </a:p>
        </p:txBody>
      </p:sp>
      <p:sp>
        <p:nvSpPr>
          <p:cNvPr id="271362" name="Rectangle 2"/>
          <p:cNvSpPr>
            <a:spLocks noGrp="1" noChangeArrowheads="1"/>
          </p:cNvSpPr>
          <p:nvPr>
            <p:ph type="title"/>
          </p:nvPr>
        </p:nvSpPr>
        <p:spPr>
          <a:xfrm>
            <a:off x="1054983" y="260648"/>
            <a:ext cx="7045409" cy="504056"/>
          </a:xfrm>
        </p:spPr>
        <p:txBody>
          <a:bodyPr/>
          <a:lstStyle/>
          <a:p>
            <a:r>
              <a:rPr lang="zh-CN" altLang="en-US" b="0" dirty="0">
                <a:solidFill>
                  <a:srgbClr val="C00000"/>
                </a:solidFill>
                <a:effectLst/>
                <a:latin typeface="Arial" panose="020B0604020202020204" pitchFamily="34" charset="0"/>
                <a:cs typeface="Arial" panose="020B0604020202020204" pitchFamily="34" charset="0"/>
              </a:rPr>
              <a:t>二  离子键</a:t>
            </a:r>
          </a:p>
        </p:txBody>
      </p:sp>
      <p:grpSp>
        <p:nvGrpSpPr>
          <p:cNvPr id="2" name="组合 1"/>
          <p:cNvGrpSpPr/>
          <p:nvPr/>
        </p:nvGrpSpPr>
        <p:grpSpPr>
          <a:xfrm>
            <a:off x="1551481" y="1237393"/>
            <a:ext cx="4385715" cy="461665"/>
            <a:chOff x="2051720" y="1560513"/>
            <a:chExt cx="4385715" cy="461665"/>
          </a:xfrm>
        </p:grpSpPr>
        <p:sp>
          <p:nvSpPr>
            <p:cNvPr id="271367" name="Text Box 7"/>
            <p:cNvSpPr txBox="1">
              <a:spLocks noChangeArrowheads="1"/>
            </p:cNvSpPr>
            <p:nvPr/>
          </p:nvSpPr>
          <p:spPr bwMode="auto">
            <a:xfrm>
              <a:off x="2051720" y="1560513"/>
              <a:ext cx="4385715" cy="461665"/>
            </a:xfrm>
            <a:prstGeom prst="rect">
              <a:avLst/>
            </a:prstGeom>
            <a:solidFill>
              <a:srgbClr val="FFFF00"/>
            </a:solidFill>
            <a:ln>
              <a:noFill/>
            </a:ln>
            <a:effectLst/>
            <a:extLst>
              <a:ext uri="{91240B29-F687-4F45-9708-019B960494DF}">
                <a14:hiddenLine xmlns:a14="http://schemas.microsoft.com/office/drawing/2010/main" w="12700" cap="sq">
                  <a:solidFill>
                    <a:srgbClr val="CC66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0" lang="en-US" altLang="zh-CN" b="1" dirty="0">
                  <a:ea typeface="宋体" pitchFamily="2" charset="-122"/>
                </a:rPr>
                <a:t>2Na (s)  +  Cl</a:t>
              </a:r>
              <a:r>
                <a:rPr kumimoji="0" lang="en-US" altLang="zh-CN" b="1" baseline="-25000" dirty="0">
                  <a:ea typeface="宋体" pitchFamily="2" charset="-122"/>
                </a:rPr>
                <a:t>2 </a:t>
              </a:r>
              <a:r>
                <a:rPr kumimoji="0" lang="en-US" altLang="zh-CN" b="1" dirty="0">
                  <a:ea typeface="宋体" pitchFamily="2" charset="-122"/>
                </a:rPr>
                <a:t>(g)        2NaCl (s) </a:t>
              </a:r>
            </a:p>
          </p:txBody>
        </p:sp>
        <p:sp>
          <p:nvSpPr>
            <p:cNvPr id="271368" name="Line 8"/>
            <p:cNvSpPr>
              <a:spLocks noChangeShapeType="1"/>
            </p:cNvSpPr>
            <p:nvPr/>
          </p:nvSpPr>
          <p:spPr bwMode="auto">
            <a:xfrm>
              <a:off x="4427984" y="1803400"/>
              <a:ext cx="493835" cy="0"/>
            </a:xfrm>
            <a:prstGeom prst="line">
              <a:avLst/>
            </a:prstGeom>
            <a:noFill/>
            <a:ln w="25400" cap="sq">
              <a:solidFill>
                <a:srgbClr val="CC66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71369" name="Text Box 9"/>
          <p:cNvSpPr txBox="1">
            <a:spLocks noChangeArrowheads="1"/>
          </p:cNvSpPr>
          <p:nvPr/>
        </p:nvSpPr>
        <p:spPr bwMode="auto">
          <a:xfrm>
            <a:off x="451339" y="2492896"/>
            <a:ext cx="1926981" cy="18283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spcBef>
                <a:spcPct val="50000"/>
              </a:spcBef>
            </a:pPr>
            <a:r>
              <a:rPr kumimoji="0" lang="zh-CN" altLang="en-US" sz="2000" dirty="0">
                <a:latin typeface="黑体" pitchFamily="2" charset="-122"/>
              </a:rPr>
              <a:t>颜色</a:t>
            </a:r>
            <a:endParaRPr kumimoji="0" lang="en-US" altLang="zh-CN" sz="2000" dirty="0">
              <a:latin typeface="黑体" pitchFamily="2" charset="-122"/>
            </a:endParaRPr>
          </a:p>
          <a:p>
            <a:pPr eaLnBrk="0" hangingPunct="0">
              <a:lnSpc>
                <a:spcPct val="120000"/>
              </a:lnSpc>
              <a:spcBef>
                <a:spcPct val="50000"/>
              </a:spcBef>
            </a:pPr>
            <a:r>
              <a:rPr kumimoji="0" lang="zh-CN" altLang="en-US" sz="2000" b="1" dirty="0">
                <a:latin typeface="黑体" pitchFamily="2" charset="-122"/>
              </a:rPr>
              <a:t>状态</a:t>
            </a:r>
            <a:endParaRPr kumimoji="0" lang="en-US" altLang="zh-CN" sz="2000" b="1" dirty="0">
              <a:latin typeface="黑体" pitchFamily="2" charset="-122"/>
            </a:endParaRPr>
          </a:p>
          <a:p>
            <a:pPr eaLnBrk="0" hangingPunct="0">
              <a:lnSpc>
                <a:spcPct val="120000"/>
              </a:lnSpc>
              <a:spcBef>
                <a:spcPct val="50000"/>
              </a:spcBef>
            </a:pPr>
            <a:r>
              <a:rPr kumimoji="0" lang="zh-CN" altLang="en-US" sz="2000" dirty="0">
                <a:latin typeface="黑体" pitchFamily="2" charset="-122"/>
              </a:rPr>
              <a:t>导电性</a:t>
            </a:r>
            <a:endParaRPr kumimoji="0" lang="en-US" altLang="zh-CN" sz="2000" b="1" dirty="0">
              <a:latin typeface="黑体" pitchFamily="2" charset="-122"/>
            </a:endParaRPr>
          </a:p>
          <a:p>
            <a:pPr eaLnBrk="0" hangingPunct="0">
              <a:lnSpc>
                <a:spcPct val="120000"/>
              </a:lnSpc>
            </a:pPr>
            <a:endParaRPr kumimoji="0" lang="en-US" altLang="zh-CN" sz="2000" b="1" dirty="0">
              <a:latin typeface="黑体" pitchFamily="2" charset="-122"/>
            </a:endParaRPr>
          </a:p>
        </p:txBody>
      </p:sp>
      <p:sp>
        <p:nvSpPr>
          <p:cNvPr id="271370" name="Text Box 10"/>
          <p:cNvSpPr txBox="1">
            <a:spLocks noChangeArrowheads="1"/>
          </p:cNvSpPr>
          <p:nvPr/>
        </p:nvSpPr>
        <p:spPr bwMode="auto">
          <a:xfrm>
            <a:off x="2312377" y="2554810"/>
            <a:ext cx="351692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000" b="1" dirty="0">
                <a:solidFill>
                  <a:srgbClr val="433B7D"/>
                </a:solidFill>
                <a:latin typeface="黑体" pitchFamily="2" charset="-122"/>
              </a:rPr>
              <a:t>银灰色</a:t>
            </a:r>
            <a:r>
              <a:rPr kumimoji="0" lang="zh-CN" altLang="en-US" sz="2000" b="1" dirty="0">
                <a:latin typeface="黑体" pitchFamily="2" charset="-122"/>
              </a:rPr>
              <a:t>     </a:t>
            </a:r>
            <a:r>
              <a:rPr kumimoji="0" lang="zh-CN" altLang="en-US" sz="2000" b="1" dirty="0">
                <a:solidFill>
                  <a:schemeClr val="accent1"/>
                </a:solidFill>
                <a:latin typeface="黑体" pitchFamily="2" charset="-122"/>
              </a:rPr>
              <a:t>黄绿色</a:t>
            </a:r>
            <a:r>
              <a:rPr kumimoji="0" lang="zh-CN" altLang="en-US" sz="2000" b="1" dirty="0">
                <a:latin typeface="黑体" pitchFamily="2" charset="-122"/>
              </a:rPr>
              <a:t>     无色</a:t>
            </a:r>
          </a:p>
        </p:txBody>
      </p:sp>
      <p:sp>
        <p:nvSpPr>
          <p:cNvPr id="271371" name="Text Box 11"/>
          <p:cNvSpPr txBox="1">
            <a:spLocks noChangeArrowheads="1"/>
          </p:cNvSpPr>
          <p:nvPr/>
        </p:nvSpPr>
        <p:spPr bwMode="auto">
          <a:xfrm>
            <a:off x="2312377" y="3012010"/>
            <a:ext cx="3748454"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zh-CN" altLang="en-US" sz="2000" b="1" dirty="0">
                <a:solidFill>
                  <a:srgbClr val="433B7D"/>
                </a:solidFill>
                <a:latin typeface="黑体" pitchFamily="2" charset="-122"/>
              </a:rPr>
              <a:t>固体</a:t>
            </a:r>
            <a:r>
              <a:rPr kumimoji="0" lang="zh-CN" altLang="en-US" sz="2000" b="1" dirty="0">
                <a:latin typeface="黑体" pitchFamily="2" charset="-122"/>
              </a:rPr>
              <a:t>       </a:t>
            </a:r>
            <a:r>
              <a:rPr kumimoji="0" lang="zh-CN" altLang="en-US" sz="2000" b="1" dirty="0">
                <a:solidFill>
                  <a:schemeClr val="accent1"/>
                </a:solidFill>
                <a:latin typeface="黑体" pitchFamily="2" charset="-122"/>
              </a:rPr>
              <a:t>气体</a:t>
            </a:r>
            <a:r>
              <a:rPr kumimoji="0" lang="zh-CN" altLang="en-US" sz="2000" b="1" dirty="0">
                <a:latin typeface="黑体" pitchFamily="2" charset="-122"/>
              </a:rPr>
              <a:t>       晶体</a:t>
            </a:r>
          </a:p>
        </p:txBody>
      </p:sp>
      <p:sp>
        <p:nvSpPr>
          <p:cNvPr id="271372" name="Text Box 12"/>
          <p:cNvSpPr txBox="1">
            <a:spLocks noChangeArrowheads="1"/>
          </p:cNvSpPr>
          <p:nvPr/>
        </p:nvSpPr>
        <p:spPr bwMode="auto">
          <a:xfrm>
            <a:off x="2244969" y="3561284"/>
            <a:ext cx="381586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kumimoji="0" lang="zh-CN" altLang="en-US" sz="2000" b="1" dirty="0">
                <a:solidFill>
                  <a:srgbClr val="433B7D"/>
                </a:solidFill>
                <a:latin typeface="黑体" pitchFamily="2" charset="-122"/>
              </a:rPr>
              <a:t>极强</a:t>
            </a:r>
            <a:r>
              <a:rPr kumimoji="0" lang="zh-CN" altLang="en-US" sz="2000" b="1" dirty="0">
                <a:latin typeface="黑体" pitchFamily="2" charset="-122"/>
              </a:rPr>
              <a:t>        </a:t>
            </a:r>
            <a:r>
              <a:rPr kumimoji="0" lang="zh-CN" altLang="en-US" sz="2000" b="1" dirty="0">
                <a:solidFill>
                  <a:schemeClr val="accent1"/>
                </a:solidFill>
                <a:latin typeface="黑体" pitchFamily="2" charset="-122"/>
              </a:rPr>
              <a:t>极弱</a:t>
            </a:r>
            <a:r>
              <a:rPr kumimoji="0" lang="zh-CN" altLang="en-US" sz="2000" b="1" dirty="0">
                <a:latin typeface="黑体" pitchFamily="2" charset="-122"/>
              </a:rPr>
              <a:t>      极弱                                        		      熔融导电</a:t>
            </a:r>
          </a:p>
        </p:txBody>
      </p:sp>
      <p:sp>
        <p:nvSpPr>
          <p:cNvPr id="271374" name="Rectangle 14"/>
          <p:cNvSpPr>
            <a:spLocks noChangeArrowheads="1"/>
          </p:cNvSpPr>
          <p:nvPr/>
        </p:nvSpPr>
        <p:spPr bwMode="auto">
          <a:xfrm>
            <a:off x="1094067" y="5762639"/>
            <a:ext cx="6574277"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lnSpc>
                <a:spcPct val="120000"/>
              </a:lnSpc>
            </a:pPr>
            <a:r>
              <a:rPr kumimoji="0" lang="zh-CN" altLang="en-US" b="1" dirty="0">
                <a:solidFill>
                  <a:srgbClr val="0000FF"/>
                </a:solidFill>
                <a:latin typeface="方正舒体" pitchFamily="2" charset="-122"/>
                <a:ea typeface="方正舒体" pitchFamily="2" charset="-122"/>
              </a:rPr>
              <a:t>上边三种物质的性质的不同是由什么引起的？反映出什么问题？</a:t>
            </a:r>
          </a:p>
        </p:txBody>
      </p:sp>
      <p:grpSp>
        <p:nvGrpSpPr>
          <p:cNvPr id="271375" name="Group 15"/>
          <p:cNvGrpSpPr>
            <a:grpSpLocks/>
          </p:cNvGrpSpPr>
          <p:nvPr/>
        </p:nvGrpSpPr>
        <p:grpSpPr bwMode="auto">
          <a:xfrm>
            <a:off x="1773397" y="4484977"/>
            <a:ext cx="4642338" cy="1225550"/>
            <a:chOff x="1344" y="2876"/>
            <a:chExt cx="3168" cy="772"/>
          </a:xfrm>
        </p:grpSpPr>
        <p:pic>
          <p:nvPicPr>
            <p:cNvPr id="271376" name="Picture 16" descr="补2-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3312" y="2901"/>
              <a:ext cx="1200" cy="747"/>
            </a:xfrm>
            <a:prstGeom prst="rect">
              <a:avLst/>
            </a:prstGeom>
            <a:noFill/>
            <a:extLst>
              <a:ext uri="{909E8E84-426E-40DD-AFC4-6F175D3DCCD1}">
                <a14:hiddenFill xmlns:a14="http://schemas.microsoft.com/office/drawing/2010/main">
                  <a:solidFill>
                    <a:srgbClr val="FFFFFF"/>
                  </a:solidFill>
                </a14:hiddenFill>
              </a:ext>
            </a:extLst>
          </p:spPr>
        </p:pic>
        <p:pic>
          <p:nvPicPr>
            <p:cNvPr id="271377" name="Picture 17" descr="补2-1"/>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344" y="2876"/>
              <a:ext cx="960" cy="772"/>
            </a:xfrm>
            <a:prstGeom prst="rect">
              <a:avLst/>
            </a:prstGeom>
            <a:noFill/>
            <a:extLst>
              <a:ext uri="{909E8E84-426E-40DD-AFC4-6F175D3DCCD1}">
                <a14:hiddenFill xmlns:a14="http://schemas.microsoft.com/office/drawing/2010/main">
                  <a:solidFill>
                    <a:srgbClr val="FFFFFF"/>
                  </a:solidFill>
                </a14:hiddenFill>
              </a:ext>
            </a:extLst>
          </p:spPr>
        </p:pic>
        <p:pic>
          <p:nvPicPr>
            <p:cNvPr id="271378" name="Picture 18" descr="补2-2"/>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454" y="2880"/>
              <a:ext cx="570" cy="76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1379" name="Group 19"/>
          <p:cNvGrpSpPr>
            <a:grpSpLocks/>
          </p:cNvGrpSpPr>
          <p:nvPr/>
        </p:nvGrpSpPr>
        <p:grpSpPr bwMode="auto">
          <a:xfrm>
            <a:off x="6770639" y="1484314"/>
            <a:ext cx="1617785" cy="1506537"/>
            <a:chOff x="4176" y="768"/>
            <a:chExt cx="1104" cy="949"/>
          </a:xfrm>
        </p:grpSpPr>
        <p:pic>
          <p:nvPicPr>
            <p:cNvPr id="271380" name="Picture 20" descr="电导率Na"/>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76" y="768"/>
              <a:ext cx="1104" cy="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81" name="Text Box 21"/>
            <p:cNvSpPr txBox="1">
              <a:spLocks noChangeArrowheads="1"/>
            </p:cNvSpPr>
            <p:nvPr/>
          </p:nvSpPr>
          <p:spPr bwMode="auto">
            <a:xfrm>
              <a:off x="4608" y="816"/>
              <a:ext cx="672"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spcBef>
                  <a:spcPct val="50000"/>
                </a:spcBef>
              </a:pPr>
              <a:r>
                <a:rPr kumimoji="0" lang="en-US" altLang="zh-CN" sz="1800" b="1" dirty="0">
                  <a:ea typeface="宋体" pitchFamily="2" charset="-122"/>
                </a:rPr>
                <a:t>sodium</a:t>
              </a:r>
            </a:p>
          </p:txBody>
        </p:sp>
      </p:grpSp>
      <p:grpSp>
        <p:nvGrpSpPr>
          <p:cNvPr id="271382" name="Group 22"/>
          <p:cNvGrpSpPr>
            <a:grpSpLocks/>
          </p:cNvGrpSpPr>
          <p:nvPr/>
        </p:nvGrpSpPr>
        <p:grpSpPr bwMode="auto">
          <a:xfrm>
            <a:off x="6770639" y="3022601"/>
            <a:ext cx="1617785" cy="1585913"/>
            <a:chOff x="4176" y="1785"/>
            <a:chExt cx="1104" cy="999"/>
          </a:xfrm>
        </p:grpSpPr>
        <p:pic>
          <p:nvPicPr>
            <p:cNvPr id="271383" name="Picture 23" descr="电导率NaCl"/>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4176" y="1785"/>
              <a:ext cx="1104"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84" name="Text Box 24"/>
            <p:cNvSpPr txBox="1">
              <a:spLocks noChangeArrowheads="1"/>
            </p:cNvSpPr>
            <p:nvPr/>
          </p:nvSpPr>
          <p:spPr bwMode="auto">
            <a:xfrm>
              <a:off x="4368" y="1968"/>
              <a:ext cx="624" cy="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spcBef>
                  <a:spcPct val="50000"/>
                </a:spcBef>
              </a:pPr>
              <a:r>
                <a:rPr kumimoji="0" lang="en-US" altLang="zh-CN" sz="1600" b="1" dirty="0">
                  <a:ea typeface="宋体" pitchFamily="2" charset="-122"/>
                </a:rPr>
                <a:t>sodium chloride</a:t>
              </a:r>
            </a:p>
          </p:txBody>
        </p:sp>
      </p:grpSp>
      <p:sp>
        <p:nvSpPr>
          <p:cNvPr id="271385" name="AutoShape 25"/>
          <p:cNvSpPr>
            <a:spLocks noChangeArrowheads="1"/>
          </p:cNvSpPr>
          <p:nvPr/>
        </p:nvSpPr>
        <p:spPr bwMode="auto">
          <a:xfrm>
            <a:off x="6064025" y="3357563"/>
            <a:ext cx="668215" cy="455612"/>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0" lang="zh-CN" altLang="en-US" sz="3200">
              <a:ea typeface="宋体" pitchFamily="2" charset="-122"/>
            </a:endParaRPr>
          </a:p>
        </p:txBody>
      </p:sp>
      <p:pic>
        <p:nvPicPr>
          <p:cNvPr id="271387" name="Picture 27"/>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07170" y="5589589"/>
            <a:ext cx="71071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 name="矩形 2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46" name="Group 54">
            <a:extLst>
              <a:ext uri="{FF2B5EF4-FFF2-40B4-BE49-F238E27FC236}">
                <a16:creationId xmlns:a16="http://schemas.microsoft.com/office/drawing/2014/main" id="{D8E28CF6-66CE-9F47-9969-1AA892A2085E}"/>
              </a:ext>
            </a:extLst>
          </p:cNvPr>
          <p:cNvGrpSpPr>
            <a:grpSpLocks/>
          </p:cNvGrpSpPr>
          <p:nvPr/>
        </p:nvGrpSpPr>
        <p:grpSpPr bwMode="auto">
          <a:xfrm>
            <a:off x="4538858" y="1851640"/>
            <a:ext cx="1336431" cy="481013"/>
            <a:chOff x="3567" y="2753"/>
            <a:chExt cx="912" cy="303"/>
          </a:xfrm>
        </p:grpSpPr>
        <p:sp>
          <p:nvSpPr>
            <p:cNvPr id="47" name="Text Box 20">
              <a:extLst>
                <a:ext uri="{FF2B5EF4-FFF2-40B4-BE49-F238E27FC236}">
                  <a16:creationId xmlns:a16="http://schemas.microsoft.com/office/drawing/2014/main" id="{A078BB32-1E8B-4E47-9E03-87C92F9DD12A}"/>
                </a:ext>
              </a:extLst>
            </p:cNvPr>
            <p:cNvSpPr txBox="1">
              <a:spLocks noChangeArrowheads="1"/>
            </p:cNvSpPr>
            <p:nvPr/>
          </p:nvSpPr>
          <p:spPr bwMode="auto">
            <a:xfrm>
              <a:off x="3567" y="2756"/>
              <a:ext cx="463"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Na</a:t>
              </a:r>
              <a:r>
                <a:rPr kumimoji="0" lang="en-US" altLang="zh-CN" b="1" baseline="30000" dirty="0"/>
                <a:t>+</a:t>
              </a:r>
              <a:endParaRPr kumimoji="0" lang="en-US" altLang="zh-CN" b="1" dirty="0"/>
            </a:p>
          </p:txBody>
        </p:sp>
        <p:sp>
          <p:nvSpPr>
            <p:cNvPr id="48" name="Text Box 35">
              <a:extLst>
                <a:ext uri="{FF2B5EF4-FFF2-40B4-BE49-F238E27FC236}">
                  <a16:creationId xmlns:a16="http://schemas.microsoft.com/office/drawing/2014/main" id="{933707DB-E624-484C-883E-4E5CEED7447A}"/>
                </a:ext>
              </a:extLst>
            </p:cNvPr>
            <p:cNvSpPr txBox="1">
              <a:spLocks noChangeArrowheads="1"/>
            </p:cNvSpPr>
            <p:nvPr/>
          </p:nvSpPr>
          <p:spPr bwMode="auto">
            <a:xfrm>
              <a:off x="4276" y="2783"/>
              <a:ext cx="203" cy="213"/>
            </a:xfrm>
            <a:prstGeom prst="rect">
              <a:avLst/>
            </a:prstGeom>
            <a:noFill/>
            <a:ln w="9525">
              <a:noFill/>
              <a:miter lim="800000"/>
              <a:headEnd/>
              <a:tailEnd/>
            </a:ln>
            <a:effectLst/>
          </p:spPr>
          <p:txBody>
            <a:bodyPr wrap="none">
              <a:spAutoFit/>
            </a:bodyPr>
            <a:lstStyle/>
            <a:p>
              <a:pPr algn="ctr" eaLnBrk="0" hangingPunct="0">
                <a:defRPr/>
              </a:pPr>
              <a:r>
                <a:rPr kumimoji="0" lang="en-US" altLang="zh-CN" b="1" baseline="30000">
                  <a:sym typeface="Symbol" pitchFamily="18" charset="2"/>
                </a:rPr>
                <a:t></a:t>
              </a:r>
              <a:endParaRPr kumimoji="0" lang="en-US" altLang="zh-CN" b="1" baseline="30000"/>
            </a:p>
          </p:txBody>
        </p:sp>
        <p:grpSp>
          <p:nvGrpSpPr>
            <p:cNvPr id="49" name="Group 53">
              <a:extLst>
                <a:ext uri="{FF2B5EF4-FFF2-40B4-BE49-F238E27FC236}">
                  <a16:creationId xmlns:a16="http://schemas.microsoft.com/office/drawing/2014/main" id="{C4EC3021-1327-4548-BAC6-981E2E15F99F}"/>
                </a:ext>
              </a:extLst>
            </p:cNvPr>
            <p:cNvGrpSpPr>
              <a:grpSpLocks/>
            </p:cNvGrpSpPr>
            <p:nvPr/>
          </p:nvGrpSpPr>
          <p:grpSpPr bwMode="auto">
            <a:xfrm>
              <a:off x="3994" y="2753"/>
              <a:ext cx="336" cy="303"/>
              <a:chOff x="3994" y="2753"/>
              <a:chExt cx="336" cy="303"/>
            </a:xfrm>
          </p:grpSpPr>
          <p:sp>
            <p:nvSpPr>
              <p:cNvPr id="50" name="Oval 22">
                <a:extLst>
                  <a:ext uri="{FF2B5EF4-FFF2-40B4-BE49-F238E27FC236}">
                    <a16:creationId xmlns:a16="http://schemas.microsoft.com/office/drawing/2014/main" id="{76575DCA-7849-504D-AA4A-4F399F9DCAE7}"/>
                  </a:ext>
                </a:extLst>
              </p:cNvPr>
              <p:cNvSpPr>
                <a:spLocks noChangeArrowheads="1"/>
              </p:cNvSpPr>
              <p:nvPr/>
            </p:nvSpPr>
            <p:spPr bwMode="auto">
              <a:xfrm>
                <a:off x="4268" y="2923"/>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1" name="Text Box 42">
                <a:extLst>
                  <a:ext uri="{FF2B5EF4-FFF2-40B4-BE49-F238E27FC236}">
                    <a16:creationId xmlns:a16="http://schemas.microsoft.com/office/drawing/2014/main" id="{665BA6B7-33AB-154D-85CA-A821C6BA1032}"/>
                  </a:ext>
                </a:extLst>
              </p:cNvPr>
              <p:cNvSpPr txBox="1">
                <a:spLocks noChangeArrowheads="1"/>
              </p:cNvSpPr>
              <p:nvPr/>
            </p:nvSpPr>
            <p:spPr bwMode="auto">
              <a:xfrm>
                <a:off x="3994" y="2753"/>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Cl</a:t>
                </a:r>
              </a:p>
            </p:txBody>
          </p:sp>
          <p:grpSp>
            <p:nvGrpSpPr>
              <p:cNvPr id="52" name="Group 43">
                <a:extLst>
                  <a:ext uri="{FF2B5EF4-FFF2-40B4-BE49-F238E27FC236}">
                    <a16:creationId xmlns:a16="http://schemas.microsoft.com/office/drawing/2014/main" id="{DBF8D04E-0F84-5246-9489-4F0EE9DF0FE8}"/>
                  </a:ext>
                </a:extLst>
              </p:cNvPr>
              <p:cNvGrpSpPr>
                <a:grpSpLocks/>
              </p:cNvGrpSpPr>
              <p:nvPr/>
            </p:nvGrpSpPr>
            <p:grpSpPr bwMode="auto">
              <a:xfrm>
                <a:off x="4013" y="2840"/>
                <a:ext cx="52" cy="144"/>
                <a:chOff x="1440" y="2400"/>
                <a:chExt cx="48" cy="144"/>
              </a:xfrm>
            </p:grpSpPr>
            <p:sp>
              <p:nvSpPr>
                <p:cNvPr id="60" name="Oval 44">
                  <a:extLst>
                    <a:ext uri="{FF2B5EF4-FFF2-40B4-BE49-F238E27FC236}">
                      <a16:creationId xmlns:a16="http://schemas.microsoft.com/office/drawing/2014/main" id="{1DA84632-B491-F64B-B731-4B24614ADCAF}"/>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61" name="Oval 45">
                  <a:extLst>
                    <a:ext uri="{FF2B5EF4-FFF2-40B4-BE49-F238E27FC236}">
                      <a16:creationId xmlns:a16="http://schemas.microsoft.com/office/drawing/2014/main" id="{9F6C6C4D-0CCE-A24D-8EDF-CFD565BCA038}"/>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53" name="Oval 46">
                <a:extLst>
                  <a:ext uri="{FF2B5EF4-FFF2-40B4-BE49-F238E27FC236}">
                    <a16:creationId xmlns:a16="http://schemas.microsoft.com/office/drawing/2014/main" id="{DC15F492-79AB-7F4A-B048-A8CC794FA9B1}"/>
                  </a:ext>
                </a:extLst>
              </p:cNvPr>
              <p:cNvSpPr>
                <a:spLocks noChangeArrowheads="1"/>
              </p:cNvSpPr>
              <p:nvPr/>
            </p:nvSpPr>
            <p:spPr bwMode="auto">
              <a:xfrm>
                <a:off x="4264" y="2840"/>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nvGrpSpPr>
              <p:cNvPr id="54" name="Group 47">
                <a:extLst>
                  <a:ext uri="{FF2B5EF4-FFF2-40B4-BE49-F238E27FC236}">
                    <a16:creationId xmlns:a16="http://schemas.microsoft.com/office/drawing/2014/main" id="{4C9420EA-7769-8B42-AF08-E981E7254B1E}"/>
                  </a:ext>
                </a:extLst>
              </p:cNvPr>
              <p:cNvGrpSpPr>
                <a:grpSpLocks/>
              </p:cNvGrpSpPr>
              <p:nvPr/>
            </p:nvGrpSpPr>
            <p:grpSpPr bwMode="auto">
              <a:xfrm rot="5400000">
                <a:off x="4136" y="2706"/>
                <a:ext cx="48" cy="156"/>
                <a:chOff x="1440" y="2400"/>
                <a:chExt cx="48" cy="144"/>
              </a:xfrm>
            </p:grpSpPr>
            <p:sp>
              <p:nvSpPr>
                <p:cNvPr id="58" name="Oval 48">
                  <a:extLst>
                    <a:ext uri="{FF2B5EF4-FFF2-40B4-BE49-F238E27FC236}">
                      <a16:creationId xmlns:a16="http://schemas.microsoft.com/office/drawing/2014/main" id="{269D73D0-6675-9940-9CF4-2E8A309C3BB2}"/>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9" name="Oval 49">
                  <a:extLst>
                    <a:ext uri="{FF2B5EF4-FFF2-40B4-BE49-F238E27FC236}">
                      <a16:creationId xmlns:a16="http://schemas.microsoft.com/office/drawing/2014/main" id="{D34A0EDB-E124-E446-A279-72850E2634C4}"/>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55" name="Group 50">
                <a:extLst>
                  <a:ext uri="{FF2B5EF4-FFF2-40B4-BE49-F238E27FC236}">
                    <a16:creationId xmlns:a16="http://schemas.microsoft.com/office/drawing/2014/main" id="{F78C0745-6C81-4148-9E53-8385D0B3B95A}"/>
                  </a:ext>
                </a:extLst>
              </p:cNvPr>
              <p:cNvGrpSpPr>
                <a:grpSpLocks/>
              </p:cNvGrpSpPr>
              <p:nvPr/>
            </p:nvGrpSpPr>
            <p:grpSpPr bwMode="auto">
              <a:xfrm rot="5400000">
                <a:off x="4136" y="2954"/>
                <a:ext cx="48" cy="156"/>
                <a:chOff x="1440" y="2400"/>
                <a:chExt cx="48" cy="144"/>
              </a:xfrm>
            </p:grpSpPr>
            <p:sp>
              <p:nvSpPr>
                <p:cNvPr id="56" name="Oval 51">
                  <a:extLst>
                    <a:ext uri="{FF2B5EF4-FFF2-40B4-BE49-F238E27FC236}">
                      <a16:creationId xmlns:a16="http://schemas.microsoft.com/office/drawing/2014/main" id="{DAC4219E-0BB7-3345-BDE6-A0D825498168}"/>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57" name="Oval 52">
                  <a:extLst>
                    <a:ext uri="{FF2B5EF4-FFF2-40B4-BE49-F238E27FC236}">
                      <a16:creationId xmlns:a16="http://schemas.microsoft.com/office/drawing/2014/main" id="{21CFE164-6BD3-4240-B244-E6AA4108E0B4}"/>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grpSp>
      <p:grpSp>
        <p:nvGrpSpPr>
          <p:cNvPr id="4" name="组合 3">
            <a:extLst>
              <a:ext uri="{FF2B5EF4-FFF2-40B4-BE49-F238E27FC236}">
                <a16:creationId xmlns:a16="http://schemas.microsoft.com/office/drawing/2014/main" id="{E0A9162C-D45D-9C45-9057-C90CB846E088}"/>
              </a:ext>
            </a:extLst>
          </p:cNvPr>
          <p:cNvGrpSpPr/>
          <p:nvPr/>
        </p:nvGrpSpPr>
        <p:grpSpPr>
          <a:xfrm>
            <a:off x="2708670" y="1807251"/>
            <a:ext cx="1535451" cy="569248"/>
            <a:chOff x="2708670" y="1807251"/>
            <a:chExt cx="1535451" cy="569248"/>
          </a:xfrm>
        </p:grpSpPr>
        <p:sp>
          <p:nvSpPr>
            <p:cNvPr id="25" name="Text Box 57">
              <a:extLst>
                <a:ext uri="{FF2B5EF4-FFF2-40B4-BE49-F238E27FC236}">
                  <a16:creationId xmlns:a16="http://schemas.microsoft.com/office/drawing/2014/main" id="{A910FC63-AF50-1849-8061-D2129E079BB2}"/>
                </a:ext>
              </a:extLst>
            </p:cNvPr>
            <p:cNvSpPr txBox="1">
              <a:spLocks noChangeArrowheads="1"/>
            </p:cNvSpPr>
            <p:nvPr/>
          </p:nvSpPr>
          <p:spPr bwMode="auto">
            <a:xfrm>
              <a:off x="2831368" y="1878628"/>
              <a:ext cx="49244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Cl</a:t>
              </a:r>
            </a:p>
          </p:txBody>
        </p:sp>
        <p:grpSp>
          <p:nvGrpSpPr>
            <p:cNvPr id="26" name="Group 58">
              <a:extLst>
                <a:ext uri="{FF2B5EF4-FFF2-40B4-BE49-F238E27FC236}">
                  <a16:creationId xmlns:a16="http://schemas.microsoft.com/office/drawing/2014/main" id="{35516108-FD41-2848-B192-64727CE168D9}"/>
                </a:ext>
              </a:extLst>
            </p:cNvPr>
            <p:cNvGrpSpPr>
              <a:grpSpLocks/>
            </p:cNvGrpSpPr>
            <p:nvPr/>
          </p:nvGrpSpPr>
          <p:grpSpPr bwMode="auto">
            <a:xfrm>
              <a:off x="2848989" y="1989753"/>
              <a:ext cx="76200" cy="228600"/>
              <a:chOff x="1440" y="2400"/>
              <a:chExt cx="48" cy="144"/>
            </a:xfrm>
          </p:grpSpPr>
          <p:sp>
            <p:nvSpPr>
              <p:cNvPr id="27" name="Oval 59">
                <a:extLst>
                  <a:ext uri="{FF2B5EF4-FFF2-40B4-BE49-F238E27FC236}">
                    <a16:creationId xmlns:a16="http://schemas.microsoft.com/office/drawing/2014/main" id="{470702F9-FA04-4740-B01A-BE70240B8E6D}"/>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28" name="Oval 60">
                <a:extLst>
                  <a:ext uri="{FF2B5EF4-FFF2-40B4-BE49-F238E27FC236}">
                    <a16:creationId xmlns:a16="http://schemas.microsoft.com/office/drawing/2014/main" id="{CC9A210C-F59F-924F-A50F-5E638FCCB266}"/>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29" name="Group 61">
              <a:extLst>
                <a:ext uri="{FF2B5EF4-FFF2-40B4-BE49-F238E27FC236}">
                  <a16:creationId xmlns:a16="http://schemas.microsoft.com/office/drawing/2014/main" id="{6477D1B1-805C-574E-93C3-46AF628C2F76}"/>
                </a:ext>
              </a:extLst>
            </p:cNvPr>
            <p:cNvGrpSpPr>
              <a:grpSpLocks/>
            </p:cNvGrpSpPr>
            <p:nvPr/>
          </p:nvGrpSpPr>
          <p:grpSpPr bwMode="auto">
            <a:xfrm rot="5400000">
              <a:off x="3027766" y="1786553"/>
              <a:ext cx="76200" cy="228600"/>
              <a:chOff x="1440" y="2400"/>
              <a:chExt cx="48" cy="144"/>
            </a:xfrm>
          </p:grpSpPr>
          <p:sp>
            <p:nvSpPr>
              <p:cNvPr id="30" name="Oval 62">
                <a:extLst>
                  <a:ext uri="{FF2B5EF4-FFF2-40B4-BE49-F238E27FC236}">
                    <a16:creationId xmlns:a16="http://schemas.microsoft.com/office/drawing/2014/main" id="{402B79BF-378C-E044-9C47-9425A4E952A5}"/>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1" name="Oval 63">
                <a:extLst>
                  <a:ext uri="{FF2B5EF4-FFF2-40B4-BE49-F238E27FC236}">
                    <a16:creationId xmlns:a16="http://schemas.microsoft.com/office/drawing/2014/main" id="{0649FD68-EFEE-4340-B69F-6F6419E57710}"/>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2" name="Group 64">
              <a:extLst>
                <a:ext uri="{FF2B5EF4-FFF2-40B4-BE49-F238E27FC236}">
                  <a16:creationId xmlns:a16="http://schemas.microsoft.com/office/drawing/2014/main" id="{2C91153C-FE1D-F442-AC5D-BFCF89B0B43A}"/>
                </a:ext>
              </a:extLst>
            </p:cNvPr>
            <p:cNvGrpSpPr>
              <a:grpSpLocks/>
            </p:cNvGrpSpPr>
            <p:nvPr/>
          </p:nvGrpSpPr>
          <p:grpSpPr bwMode="auto">
            <a:xfrm rot="5400000">
              <a:off x="3027766" y="2180253"/>
              <a:ext cx="76200" cy="228600"/>
              <a:chOff x="1440" y="2400"/>
              <a:chExt cx="48" cy="144"/>
            </a:xfrm>
          </p:grpSpPr>
          <p:sp>
            <p:nvSpPr>
              <p:cNvPr id="33" name="Oval 65">
                <a:extLst>
                  <a:ext uri="{FF2B5EF4-FFF2-40B4-BE49-F238E27FC236}">
                    <a16:creationId xmlns:a16="http://schemas.microsoft.com/office/drawing/2014/main" id="{1BBB822A-3AB0-6C44-B56B-1BEA9A370A09}"/>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4" name="Oval 66">
                <a:extLst>
                  <a:ext uri="{FF2B5EF4-FFF2-40B4-BE49-F238E27FC236}">
                    <a16:creationId xmlns:a16="http://schemas.microsoft.com/office/drawing/2014/main" id="{E4792C8A-C5AA-0642-AB98-496CAE762AA1}"/>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35" name="Text Box 67">
              <a:extLst>
                <a:ext uri="{FF2B5EF4-FFF2-40B4-BE49-F238E27FC236}">
                  <a16:creationId xmlns:a16="http://schemas.microsoft.com/office/drawing/2014/main" id="{30F6973E-A35E-5F4D-89EC-16482A413CDF}"/>
                </a:ext>
              </a:extLst>
            </p:cNvPr>
            <p:cNvSpPr txBox="1">
              <a:spLocks noChangeArrowheads="1"/>
            </p:cNvSpPr>
            <p:nvPr/>
          </p:nvSpPr>
          <p:spPr bwMode="auto">
            <a:xfrm>
              <a:off x="3625607" y="1880216"/>
              <a:ext cx="49244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Cl</a:t>
              </a:r>
            </a:p>
          </p:txBody>
        </p:sp>
        <p:grpSp>
          <p:nvGrpSpPr>
            <p:cNvPr id="36" name="Group 68">
              <a:extLst>
                <a:ext uri="{FF2B5EF4-FFF2-40B4-BE49-F238E27FC236}">
                  <a16:creationId xmlns:a16="http://schemas.microsoft.com/office/drawing/2014/main" id="{4B929764-772A-6E4D-B108-FD9A460D4FF7}"/>
                </a:ext>
              </a:extLst>
            </p:cNvPr>
            <p:cNvGrpSpPr>
              <a:grpSpLocks/>
            </p:cNvGrpSpPr>
            <p:nvPr/>
          </p:nvGrpSpPr>
          <p:grpSpPr bwMode="auto">
            <a:xfrm>
              <a:off x="4011039" y="1991341"/>
              <a:ext cx="76200" cy="228600"/>
              <a:chOff x="1440" y="2400"/>
              <a:chExt cx="48" cy="144"/>
            </a:xfrm>
          </p:grpSpPr>
          <p:sp>
            <p:nvSpPr>
              <p:cNvPr id="37" name="Oval 69">
                <a:extLst>
                  <a:ext uri="{FF2B5EF4-FFF2-40B4-BE49-F238E27FC236}">
                    <a16:creationId xmlns:a16="http://schemas.microsoft.com/office/drawing/2014/main" id="{A340B34A-EB99-614D-B33C-58C299AE9BE7}"/>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8" name="Oval 70">
                <a:extLst>
                  <a:ext uri="{FF2B5EF4-FFF2-40B4-BE49-F238E27FC236}">
                    <a16:creationId xmlns:a16="http://schemas.microsoft.com/office/drawing/2014/main" id="{18E6D37A-6DF7-7445-B34D-FB75CBFAA2C2}"/>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9" name="Group 71">
              <a:extLst>
                <a:ext uri="{FF2B5EF4-FFF2-40B4-BE49-F238E27FC236}">
                  <a16:creationId xmlns:a16="http://schemas.microsoft.com/office/drawing/2014/main" id="{793FFD87-C261-3148-9F93-E5947BFE0E7C}"/>
                </a:ext>
              </a:extLst>
            </p:cNvPr>
            <p:cNvGrpSpPr>
              <a:grpSpLocks/>
            </p:cNvGrpSpPr>
            <p:nvPr/>
          </p:nvGrpSpPr>
          <p:grpSpPr bwMode="auto">
            <a:xfrm rot="5400000">
              <a:off x="3820539" y="1788141"/>
              <a:ext cx="76200" cy="228600"/>
              <a:chOff x="1440" y="2400"/>
              <a:chExt cx="48" cy="144"/>
            </a:xfrm>
          </p:grpSpPr>
          <p:sp>
            <p:nvSpPr>
              <p:cNvPr id="40" name="Oval 72">
                <a:extLst>
                  <a:ext uri="{FF2B5EF4-FFF2-40B4-BE49-F238E27FC236}">
                    <a16:creationId xmlns:a16="http://schemas.microsoft.com/office/drawing/2014/main" id="{943823A1-5F1A-8042-A71D-DB59376D755D}"/>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41" name="Oval 73">
                <a:extLst>
                  <a:ext uri="{FF2B5EF4-FFF2-40B4-BE49-F238E27FC236}">
                    <a16:creationId xmlns:a16="http://schemas.microsoft.com/office/drawing/2014/main" id="{1FABC343-151B-4344-BF9C-AFA369E948E2}"/>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42" name="Group 74">
              <a:extLst>
                <a:ext uri="{FF2B5EF4-FFF2-40B4-BE49-F238E27FC236}">
                  <a16:creationId xmlns:a16="http://schemas.microsoft.com/office/drawing/2014/main" id="{84863FF2-785F-9B48-B354-6DEF51F58741}"/>
                </a:ext>
              </a:extLst>
            </p:cNvPr>
            <p:cNvGrpSpPr>
              <a:grpSpLocks/>
            </p:cNvGrpSpPr>
            <p:nvPr/>
          </p:nvGrpSpPr>
          <p:grpSpPr bwMode="auto">
            <a:xfrm rot="5400000">
              <a:off x="3820539" y="2181841"/>
              <a:ext cx="76200" cy="228600"/>
              <a:chOff x="1440" y="2400"/>
              <a:chExt cx="48" cy="144"/>
            </a:xfrm>
          </p:grpSpPr>
          <p:sp>
            <p:nvSpPr>
              <p:cNvPr id="43" name="Oval 75">
                <a:extLst>
                  <a:ext uri="{FF2B5EF4-FFF2-40B4-BE49-F238E27FC236}">
                    <a16:creationId xmlns:a16="http://schemas.microsoft.com/office/drawing/2014/main" id="{920F97A5-33BE-C547-95C3-03118DF413DA}"/>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44" name="Oval 76">
                <a:extLst>
                  <a:ext uri="{FF2B5EF4-FFF2-40B4-BE49-F238E27FC236}">
                    <a16:creationId xmlns:a16="http://schemas.microsoft.com/office/drawing/2014/main" id="{2A809289-4568-764F-A1D8-661A6A509F38}"/>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45" name="Line 77">
              <a:extLst>
                <a:ext uri="{FF2B5EF4-FFF2-40B4-BE49-F238E27FC236}">
                  <a16:creationId xmlns:a16="http://schemas.microsoft.com/office/drawing/2014/main" id="{F8CC3A59-5870-B64C-9B89-F6B548A44442}"/>
                </a:ext>
              </a:extLst>
            </p:cNvPr>
            <p:cNvSpPr>
              <a:spLocks noChangeShapeType="1"/>
            </p:cNvSpPr>
            <p:nvPr/>
          </p:nvSpPr>
          <p:spPr bwMode="auto">
            <a:xfrm>
              <a:off x="3247574" y="2099291"/>
              <a:ext cx="457200" cy="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 name="圆角矩形 2">
              <a:extLst>
                <a:ext uri="{FF2B5EF4-FFF2-40B4-BE49-F238E27FC236}">
                  <a16:creationId xmlns:a16="http://schemas.microsoft.com/office/drawing/2014/main" id="{D186D038-D27D-D646-B850-9A4996070999}"/>
                </a:ext>
              </a:extLst>
            </p:cNvPr>
            <p:cNvSpPr/>
            <p:nvPr/>
          </p:nvSpPr>
          <p:spPr>
            <a:xfrm>
              <a:off x="2708670" y="1807251"/>
              <a:ext cx="1535451" cy="569248"/>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63" name="圆角矩形 62">
            <a:extLst>
              <a:ext uri="{FF2B5EF4-FFF2-40B4-BE49-F238E27FC236}">
                <a16:creationId xmlns:a16="http://schemas.microsoft.com/office/drawing/2014/main" id="{F6E4E05C-5CF1-844C-B640-0EF4FF5E114C}"/>
              </a:ext>
            </a:extLst>
          </p:cNvPr>
          <p:cNvSpPr/>
          <p:nvPr/>
        </p:nvSpPr>
        <p:spPr>
          <a:xfrm>
            <a:off x="4424694" y="1826548"/>
            <a:ext cx="1450596" cy="549951"/>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8045098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灯片编号占位符 1"/>
          <p:cNvSpPr>
            <a:spLocks noGrp="1"/>
          </p:cNvSpPr>
          <p:nvPr>
            <p:ph type="sldNum" sz="quarter" idx="10"/>
          </p:nvPr>
        </p:nvSpPr>
        <p:spPr/>
        <p:txBody>
          <a:bodyPr/>
          <a:lstStyle/>
          <a:p>
            <a:fld id="{37F25AEE-DC50-4682-9F50-499943B899B6}" type="slidenum">
              <a:rPr lang="zh-CN" altLang="en-US"/>
              <a:pPr/>
              <a:t>14</a:t>
            </a:fld>
            <a:endParaRPr lang="en-US" altLang="zh-CN"/>
          </a:p>
        </p:txBody>
      </p:sp>
      <p:sp>
        <p:nvSpPr>
          <p:cNvPr id="1417218" name="Text Box 2"/>
          <p:cNvSpPr txBox="1">
            <a:spLocks noChangeArrowheads="1"/>
          </p:cNvSpPr>
          <p:nvPr/>
        </p:nvSpPr>
        <p:spPr bwMode="auto">
          <a:xfrm>
            <a:off x="716574" y="1026602"/>
            <a:ext cx="7707923" cy="1754326"/>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50000"/>
              </a:lnSpc>
              <a:buClr>
                <a:srgbClr val="FF0000"/>
              </a:buClr>
              <a:buFont typeface="Wingdings" pitchFamily="2" charset="2"/>
              <a:buNone/>
            </a:pPr>
            <a:r>
              <a:rPr kumimoji="0" lang="en-US" altLang="zh-CN" b="1" dirty="0"/>
              <a:t>1) </a:t>
            </a:r>
            <a:r>
              <a:rPr kumimoji="0" lang="zh-CN" altLang="en-US" b="1" dirty="0"/>
              <a:t>离子化合物的熔融盐导电；</a:t>
            </a:r>
          </a:p>
          <a:p>
            <a:pPr eaLnBrk="1" hangingPunct="1">
              <a:lnSpc>
                <a:spcPct val="150000"/>
              </a:lnSpc>
            </a:pPr>
            <a:r>
              <a:rPr kumimoji="0" lang="en-US" altLang="zh-CN" b="1" dirty="0"/>
              <a:t>2) </a:t>
            </a:r>
            <a:r>
              <a:rPr kumimoji="0" lang="zh-CN" altLang="en-US" b="1" dirty="0"/>
              <a:t>离子化合物的水溶液导电；</a:t>
            </a:r>
          </a:p>
          <a:p>
            <a:pPr eaLnBrk="1" hangingPunct="1">
              <a:lnSpc>
                <a:spcPct val="150000"/>
              </a:lnSpc>
            </a:pPr>
            <a:r>
              <a:rPr kumimoji="0" lang="en-US" altLang="zh-CN" b="1" dirty="0"/>
              <a:t>3) X</a:t>
            </a:r>
            <a:r>
              <a:rPr kumimoji="0" lang="zh-CN" altLang="en-US" b="1" dirty="0"/>
              <a:t>射线衍射实验对晶体中各质点电子相对密度的测量。</a:t>
            </a:r>
            <a:endParaRPr kumimoji="0" lang="en-US" altLang="zh-CN" b="1" dirty="0"/>
          </a:p>
        </p:txBody>
      </p:sp>
      <p:pic>
        <p:nvPicPr>
          <p:cNvPr id="14341" name="Picture 5"/>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364088" y="3196876"/>
            <a:ext cx="2686050" cy="292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342" name="Group 6"/>
          <p:cNvGrpSpPr>
            <a:grpSpLocks/>
          </p:cNvGrpSpPr>
          <p:nvPr/>
        </p:nvGrpSpPr>
        <p:grpSpPr bwMode="auto">
          <a:xfrm>
            <a:off x="961992" y="3212976"/>
            <a:ext cx="3522785" cy="2909888"/>
            <a:chOff x="4176" y="1785"/>
            <a:chExt cx="1104" cy="999"/>
          </a:xfrm>
        </p:grpSpPr>
        <p:pic>
          <p:nvPicPr>
            <p:cNvPr id="14343" name="Picture 7" descr="电导率NaC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176" y="1785"/>
              <a:ext cx="1104" cy="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4" name="Text Box 8"/>
            <p:cNvSpPr txBox="1">
              <a:spLocks noChangeArrowheads="1"/>
            </p:cNvSpPr>
            <p:nvPr/>
          </p:nvSpPr>
          <p:spPr bwMode="auto">
            <a:xfrm>
              <a:off x="4368" y="1968"/>
              <a:ext cx="624" cy="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80000"/>
                </a:lnSpc>
                <a:spcBef>
                  <a:spcPct val="50000"/>
                </a:spcBef>
              </a:pPr>
              <a:r>
                <a:rPr kumimoji="0" lang="en-US" altLang="zh-CN" sz="1600" b="1">
                  <a:ea typeface="宋体" pitchFamily="2" charset="-122"/>
                </a:rPr>
                <a:t>sodium chloride</a:t>
              </a:r>
            </a:p>
          </p:txBody>
        </p:sp>
      </p:grpSp>
      <p:sp>
        <p:nvSpPr>
          <p:cNvPr id="8" name="矩形 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p:cNvSpPr/>
          <p:nvPr/>
        </p:nvSpPr>
        <p:spPr>
          <a:xfrm>
            <a:off x="2499865" y="44624"/>
            <a:ext cx="4304383" cy="737510"/>
          </a:xfrm>
          <a:prstGeom prst="rect">
            <a:avLst/>
          </a:prstGeom>
        </p:spPr>
        <p:txBody>
          <a:bodyPr wrap="none">
            <a:spAutoFit/>
          </a:bodyPr>
          <a:lstStyle/>
          <a:p>
            <a:pPr eaLnBrk="1" hangingPunct="1">
              <a:lnSpc>
                <a:spcPct val="150000"/>
              </a:lnSpc>
              <a:buClr>
                <a:srgbClr val="FF0000"/>
              </a:buClr>
              <a:buFont typeface="Wingdings" pitchFamily="2" charset="2"/>
              <a:buNone/>
            </a:pPr>
            <a:r>
              <a:rPr lang="zh-CN" altLang="en-US" sz="3200" b="1" dirty="0">
                <a:solidFill>
                  <a:srgbClr val="C00000"/>
                </a:solidFill>
                <a:effectLst>
                  <a:outerShdw blurRad="38100" dist="38100" dir="2700000" algn="tl">
                    <a:srgbClr val="C0C0C0"/>
                  </a:outerShdw>
                </a:effectLst>
              </a:rPr>
              <a:t>离子键存在的实验依据</a:t>
            </a:r>
          </a:p>
        </p:txBody>
      </p:sp>
    </p:spTree>
    <p:extLst>
      <p:ext uri="{BB962C8B-B14F-4D97-AF65-F5344CB8AC3E}">
        <p14:creationId xmlns:p14="http://schemas.microsoft.com/office/powerpoint/2010/main" val="4612156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灯片编号占位符 1"/>
          <p:cNvSpPr>
            <a:spLocks noGrp="1"/>
          </p:cNvSpPr>
          <p:nvPr>
            <p:ph type="sldNum" sz="quarter" idx="10"/>
          </p:nvPr>
        </p:nvSpPr>
        <p:spPr/>
        <p:txBody>
          <a:bodyPr/>
          <a:lstStyle/>
          <a:p>
            <a:fld id="{5ACFB81B-D5A6-4CEE-B4FB-E4B5EB305D38}" type="slidenum">
              <a:rPr lang="zh-CN" altLang="en-US"/>
              <a:pPr/>
              <a:t>15</a:t>
            </a:fld>
            <a:endParaRPr lang="en-US" altLang="zh-CN"/>
          </a:p>
        </p:txBody>
      </p:sp>
      <p:sp>
        <p:nvSpPr>
          <p:cNvPr id="1416195" name="Text Box 3"/>
          <p:cNvSpPr txBox="1">
            <a:spLocks noChangeArrowheads="1"/>
          </p:cNvSpPr>
          <p:nvPr/>
        </p:nvSpPr>
        <p:spPr bwMode="auto">
          <a:xfrm>
            <a:off x="271097" y="908720"/>
            <a:ext cx="8620857" cy="2973122"/>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buClr>
                <a:srgbClr val="FF0000"/>
              </a:buClr>
              <a:buFont typeface="Wingdings" pitchFamily="2" charset="2"/>
              <a:buNone/>
            </a:pPr>
            <a:r>
              <a:rPr kumimoji="0" lang="zh-CN" altLang="en-US" b="1" dirty="0"/>
              <a:t>        电离能较小的金属原子（如碱金属与碱土金属）和电子亲和能较大的非金属原子（如卤素及氧族原子）靠近时，前者易失去电子变成正离子，后者易获得电子变成负离子，这样正、负离子都具有类似稀有气体原子的稳定结构。它们之间靠库仑静电引力结合在一起而生成离子化合物。</a:t>
            </a:r>
            <a:r>
              <a:rPr kumimoji="0" lang="zh-CN" altLang="en-US" b="1" dirty="0">
                <a:solidFill>
                  <a:schemeClr val="accent2"/>
                </a:solidFill>
              </a:rPr>
              <a:t>这种正负离子间的静电吸引力叫作离子键。</a:t>
            </a:r>
          </a:p>
        </p:txBody>
      </p:sp>
      <p:grpSp>
        <p:nvGrpSpPr>
          <p:cNvPr id="13317" name="Group 56"/>
          <p:cNvGrpSpPr>
            <a:grpSpLocks/>
          </p:cNvGrpSpPr>
          <p:nvPr/>
        </p:nvGrpSpPr>
        <p:grpSpPr bwMode="auto">
          <a:xfrm>
            <a:off x="2253762" y="5411318"/>
            <a:ext cx="561242" cy="461963"/>
            <a:chOff x="1352" y="2777"/>
            <a:chExt cx="383" cy="291"/>
          </a:xfrm>
        </p:grpSpPr>
        <p:sp>
          <p:nvSpPr>
            <p:cNvPr id="1416198" name="Text Box 6"/>
            <p:cNvSpPr txBox="1">
              <a:spLocks noChangeArrowheads="1"/>
            </p:cNvSpPr>
            <p:nvPr/>
          </p:nvSpPr>
          <p:spPr bwMode="auto">
            <a:xfrm>
              <a:off x="1352" y="2777"/>
              <a:ext cx="383"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t>Na</a:t>
              </a:r>
            </a:p>
          </p:txBody>
        </p:sp>
        <p:sp>
          <p:nvSpPr>
            <p:cNvPr id="13355" name="Oval 7"/>
            <p:cNvSpPr>
              <a:spLocks noChangeArrowheads="1"/>
            </p:cNvSpPr>
            <p:nvPr/>
          </p:nvSpPr>
          <p:spPr bwMode="auto">
            <a:xfrm>
              <a:off x="1354" y="2898"/>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416200" name="Text Box 8"/>
          <p:cNvSpPr txBox="1">
            <a:spLocks noChangeArrowheads="1"/>
          </p:cNvSpPr>
          <p:nvPr/>
        </p:nvSpPr>
        <p:spPr bwMode="auto">
          <a:xfrm>
            <a:off x="3042139" y="5403381"/>
            <a:ext cx="359019"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t>+</a:t>
            </a:r>
          </a:p>
        </p:txBody>
      </p:sp>
      <p:grpSp>
        <p:nvGrpSpPr>
          <p:cNvPr id="13319" name="Group 55"/>
          <p:cNvGrpSpPr>
            <a:grpSpLocks/>
          </p:cNvGrpSpPr>
          <p:nvPr/>
        </p:nvGrpSpPr>
        <p:grpSpPr bwMode="auto">
          <a:xfrm>
            <a:off x="3686908" y="5401793"/>
            <a:ext cx="492369" cy="477838"/>
            <a:chOff x="2330" y="2771"/>
            <a:chExt cx="336" cy="301"/>
          </a:xfrm>
        </p:grpSpPr>
        <p:sp>
          <p:nvSpPr>
            <p:cNvPr id="1416201" name="Text Box 9"/>
            <p:cNvSpPr txBox="1">
              <a:spLocks noChangeArrowheads="1"/>
            </p:cNvSpPr>
            <p:nvPr/>
          </p:nvSpPr>
          <p:spPr bwMode="auto">
            <a:xfrm>
              <a:off x="2330" y="2781"/>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Cl</a:t>
              </a:r>
            </a:p>
          </p:txBody>
        </p:sp>
        <p:grpSp>
          <p:nvGrpSpPr>
            <p:cNvPr id="13344" name="Group 10"/>
            <p:cNvGrpSpPr>
              <a:grpSpLocks/>
            </p:cNvGrpSpPr>
            <p:nvPr/>
          </p:nvGrpSpPr>
          <p:grpSpPr bwMode="auto">
            <a:xfrm>
              <a:off x="2341" y="2851"/>
              <a:ext cx="52" cy="144"/>
              <a:chOff x="1440" y="2400"/>
              <a:chExt cx="48" cy="144"/>
            </a:xfrm>
          </p:grpSpPr>
          <p:sp>
            <p:nvSpPr>
              <p:cNvPr id="13352" name="Oval 11"/>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53" name="Oval 12"/>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3345" name="Oval 13"/>
            <p:cNvSpPr>
              <a:spLocks noChangeArrowheads="1"/>
            </p:cNvSpPr>
            <p:nvPr/>
          </p:nvSpPr>
          <p:spPr bwMode="auto">
            <a:xfrm>
              <a:off x="2592" y="2851"/>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nvGrpSpPr>
            <p:cNvPr id="13346" name="Group 14"/>
            <p:cNvGrpSpPr>
              <a:grpSpLocks/>
            </p:cNvGrpSpPr>
            <p:nvPr/>
          </p:nvGrpSpPr>
          <p:grpSpPr bwMode="auto">
            <a:xfrm rot="5400000">
              <a:off x="2464" y="2717"/>
              <a:ext cx="48" cy="156"/>
              <a:chOff x="1440" y="2400"/>
              <a:chExt cx="48" cy="144"/>
            </a:xfrm>
          </p:grpSpPr>
          <p:sp>
            <p:nvSpPr>
              <p:cNvPr id="13350" name="Oval 15"/>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51" name="Oval 16"/>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3347" name="Group 17"/>
            <p:cNvGrpSpPr>
              <a:grpSpLocks/>
            </p:cNvGrpSpPr>
            <p:nvPr/>
          </p:nvGrpSpPr>
          <p:grpSpPr bwMode="auto">
            <a:xfrm rot="5400000">
              <a:off x="2464" y="2965"/>
              <a:ext cx="48" cy="156"/>
              <a:chOff x="1440" y="2400"/>
              <a:chExt cx="48" cy="144"/>
            </a:xfrm>
          </p:grpSpPr>
          <p:sp>
            <p:nvSpPr>
              <p:cNvPr id="13348" name="Oval 18"/>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49" name="Oval 19"/>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sp>
        <p:nvSpPr>
          <p:cNvPr id="13320" name="Line 21"/>
          <p:cNvSpPr>
            <a:spLocks noChangeShapeType="1"/>
          </p:cNvSpPr>
          <p:nvPr/>
        </p:nvSpPr>
        <p:spPr bwMode="auto">
          <a:xfrm>
            <a:off x="4700955" y="5630393"/>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16228" name="Text Box 36"/>
          <p:cNvSpPr txBox="1">
            <a:spLocks noChangeArrowheads="1"/>
          </p:cNvSpPr>
          <p:nvPr/>
        </p:nvSpPr>
        <p:spPr bwMode="auto">
          <a:xfrm>
            <a:off x="1946031" y="5992343"/>
            <a:ext cx="1125416"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chemeClr val="tx2"/>
                </a:solidFill>
              </a:rPr>
              <a:t>[Ne]</a:t>
            </a: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1</a:t>
            </a:r>
            <a:endParaRPr kumimoji="0" lang="en-US" altLang="zh-CN" b="1" dirty="0">
              <a:solidFill>
                <a:srgbClr val="FF0000"/>
              </a:solidFill>
            </a:endParaRPr>
          </a:p>
        </p:txBody>
      </p:sp>
      <p:sp>
        <p:nvSpPr>
          <p:cNvPr id="1416229" name="Text Box 37"/>
          <p:cNvSpPr txBox="1">
            <a:spLocks noChangeArrowheads="1"/>
          </p:cNvSpPr>
          <p:nvPr/>
        </p:nvSpPr>
        <p:spPr bwMode="auto">
          <a:xfrm>
            <a:off x="3153508" y="5992343"/>
            <a:ext cx="1535723"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chemeClr val="tx2"/>
                </a:solidFill>
              </a:rPr>
              <a:t>[Ne]</a:t>
            </a: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2</a:t>
            </a:r>
            <a:r>
              <a:rPr kumimoji="0" lang="en-US" altLang="zh-CN" b="1" dirty="0">
                <a:solidFill>
                  <a:srgbClr val="FF0000"/>
                </a:solidFill>
              </a:rPr>
              <a:t>3</a:t>
            </a:r>
            <a:r>
              <a:rPr kumimoji="0" lang="en-US" altLang="zh-CN" b="1" i="1" dirty="0">
                <a:solidFill>
                  <a:srgbClr val="FF0000"/>
                </a:solidFill>
              </a:rPr>
              <a:t>p</a:t>
            </a:r>
            <a:r>
              <a:rPr kumimoji="0" lang="en-US" altLang="zh-CN" b="1" baseline="30000" dirty="0">
                <a:solidFill>
                  <a:srgbClr val="FF0000"/>
                </a:solidFill>
              </a:rPr>
              <a:t>5</a:t>
            </a:r>
          </a:p>
        </p:txBody>
      </p:sp>
      <p:sp>
        <p:nvSpPr>
          <p:cNvPr id="1416230" name="Text Box 38"/>
          <p:cNvSpPr txBox="1">
            <a:spLocks noChangeArrowheads="1"/>
          </p:cNvSpPr>
          <p:nvPr/>
        </p:nvSpPr>
        <p:spPr bwMode="auto">
          <a:xfrm>
            <a:off x="5613092" y="5878043"/>
            <a:ext cx="561371" cy="461665"/>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solidFill>
                  <a:srgbClr val="FF0000"/>
                </a:solidFill>
              </a:rPr>
              <a:t>3</a:t>
            </a:r>
            <a:r>
              <a:rPr kumimoji="0" lang="en-US" altLang="zh-CN" b="1" i="1" dirty="0">
                <a:solidFill>
                  <a:srgbClr val="FF0000"/>
                </a:solidFill>
              </a:rPr>
              <a:t>s</a:t>
            </a:r>
            <a:r>
              <a:rPr kumimoji="0" lang="en-US" altLang="zh-CN" b="1" i="1" baseline="30000" dirty="0">
                <a:solidFill>
                  <a:srgbClr val="FF0000"/>
                </a:solidFill>
              </a:rPr>
              <a:t>2</a:t>
            </a:r>
          </a:p>
        </p:txBody>
      </p:sp>
      <p:sp>
        <p:nvSpPr>
          <p:cNvPr id="1416231" name="Text Box 39"/>
          <p:cNvSpPr txBox="1">
            <a:spLocks noChangeArrowheads="1"/>
          </p:cNvSpPr>
          <p:nvPr/>
        </p:nvSpPr>
        <p:spPr bwMode="auto">
          <a:xfrm>
            <a:off x="7713786" y="4312282"/>
            <a:ext cx="1348154" cy="461963"/>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t>1</a:t>
            </a:r>
            <a:r>
              <a:rPr kumimoji="0" lang="en-US" altLang="zh-CN" b="1" i="1" dirty="0"/>
              <a:t>s</a:t>
            </a:r>
            <a:r>
              <a:rPr kumimoji="0" lang="en-US" altLang="zh-CN" b="1" baseline="30000" dirty="0"/>
              <a:t>2</a:t>
            </a:r>
            <a:r>
              <a:rPr kumimoji="0" lang="en-US" altLang="zh-CN" b="1" dirty="0"/>
              <a:t>2</a:t>
            </a:r>
            <a:r>
              <a:rPr kumimoji="0" lang="en-US" altLang="zh-CN" b="1" i="1" dirty="0"/>
              <a:t>s</a:t>
            </a:r>
            <a:r>
              <a:rPr kumimoji="0" lang="en-US" altLang="zh-CN" b="1" baseline="30000" dirty="0"/>
              <a:t>2</a:t>
            </a:r>
            <a:r>
              <a:rPr kumimoji="0" lang="en-US" altLang="zh-CN" b="1" dirty="0"/>
              <a:t>2</a:t>
            </a:r>
            <a:r>
              <a:rPr kumimoji="0" lang="en-US" altLang="zh-CN" b="1" i="1" dirty="0"/>
              <a:t>p</a:t>
            </a:r>
            <a:r>
              <a:rPr kumimoji="0" lang="en-US" altLang="zh-CN" b="1" baseline="30000" dirty="0"/>
              <a:t>6</a:t>
            </a:r>
            <a:endParaRPr kumimoji="0" lang="en-US" altLang="zh-CN" b="1" dirty="0"/>
          </a:p>
        </p:txBody>
      </p:sp>
      <p:sp>
        <p:nvSpPr>
          <p:cNvPr id="1416232" name="Text Box 40"/>
          <p:cNvSpPr txBox="1">
            <a:spLocks noChangeArrowheads="1"/>
          </p:cNvSpPr>
          <p:nvPr/>
        </p:nvSpPr>
        <p:spPr bwMode="auto">
          <a:xfrm>
            <a:off x="5547922" y="6207919"/>
            <a:ext cx="748812"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[Ne]</a:t>
            </a:r>
          </a:p>
        </p:txBody>
      </p:sp>
      <p:sp>
        <p:nvSpPr>
          <p:cNvPr id="1416233" name="Text Box 41"/>
          <p:cNvSpPr txBox="1">
            <a:spLocks noChangeArrowheads="1"/>
          </p:cNvSpPr>
          <p:nvPr/>
        </p:nvSpPr>
        <p:spPr bwMode="auto">
          <a:xfrm>
            <a:off x="8013457" y="3850319"/>
            <a:ext cx="748812" cy="461963"/>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t>[Ne]</a:t>
            </a:r>
          </a:p>
        </p:txBody>
      </p:sp>
      <p:grpSp>
        <p:nvGrpSpPr>
          <p:cNvPr id="13327" name="Group 54"/>
          <p:cNvGrpSpPr>
            <a:grpSpLocks/>
          </p:cNvGrpSpPr>
          <p:nvPr/>
        </p:nvGrpSpPr>
        <p:grpSpPr bwMode="auto">
          <a:xfrm>
            <a:off x="5499589" y="5373218"/>
            <a:ext cx="1336431" cy="481013"/>
            <a:chOff x="3567" y="2753"/>
            <a:chExt cx="912" cy="303"/>
          </a:xfrm>
        </p:grpSpPr>
        <p:sp>
          <p:nvSpPr>
            <p:cNvPr id="1416212" name="Text Box 20"/>
            <p:cNvSpPr txBox="1">
              <a:spLocks noChangeArrowheads="1"/>
            </p:cNvSpPr>
            <p:nvPr/>
          </p:nvSpPr>
          <p:spPr bwMode="auto">
            <a:xfrm>
              <a:off x="3567" y="2756"/>
              <a:ext cx="463"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Na</a:t>
              </a:r>
              <a:r>
                <a:rPr kumimoji="0" lang="en-US" altLang="zh-CN" b="1" baseline="30000" dirty="0"/>
                <a:t>+</a:t>
              </a:r>
              <a:endParaRPr kumimoji="0" lang="en-US" altLang="zh-CN" b="1" dirty="0"/>
            </a:p>
          </p:txBody>
        </p:sp>
        <p:sp>
          <p:nvSpPr>
            <p:cNvPr id="1416227" name="Text Box 35"/>
            <p:cNvSpPr txBox="1">
              <a:spLocks noChangeArrowheads="1"/>
            </p:cNvSpPr>
            <p:nvPr/>
          </p:nvSpPr>
          <p:spPr bwMode="auto">
            <a:xfrm>
              <a:off x="4276" y="2783"/>
              <a:ext cx="203" cy="213"/>
            </a:xfrm>
            <a:prstGeom prst="rect">
              <a:avLst/>
            </a:prstGeom>
            <a:noFill/>
            <a:ln w="9525">
              <a:noFill/>
              <a:miter lim="800000"/>
              <a:headEnd/>
              <a:tailEnd/>
            </a:ln>
            <a:effectLst/>
          </p:spPr>
          <p:txBody>
            <a:bodyPr wrap="none">
              <a:spAutoFit/>
            </a:bodyPr>
            <a:lstStyle/>
            <a:p>
              <a:pPr algn="ctr" eaLnBrk="0" hangingPunct="0">
                <a:defRPr/>
              </a:pPr>
              <a:r>
                <a:rPr kumimoji="0" lang="en-US" altLang="zh-CN" b="1" baseline="30000">
                  <a:sym typeface="Symbol" pitchFamily="18" charset="2"/>
                </a:rPr>
                <a:t></a:t>
              </a:r>
              <a:endParaRPr kumimoji="0" lang="en-US" altLang="zh-CN" b="1" baseline="30000"/>
            </a:p>
          </p:txBody>
        </p:sp>
        <p:grpSp>
          <p:nvGrpSpPr>
            <p:cNvPr id="13330" name="Group 53"/>
            <p:cNvGrpSpPr>
              <a:grpSpLocks/>
            </p:cNvGrpSpPr>
            <p:nvPr/>
          </p:nvGrpSpPr>
          <p:grpSpPr bwMode="auto">
            <a:xfrm>
              <a:off x="3994" y="2753"/>
              <a:ext cx="336" cy="303"/>
              <a:chOff x="3994" y="2753"/>
              <a:chExt cx="336" cy="303"/>
            </a:xfrm>
          </p:grpSpPr>
          <p:sp>
            <p:nvSpPr>
              <p:cNvPr id="13331" name="Oval 22"/>
              <p:cNvSpPr>
                <a:spLocks noChangeArrowheads="1"/>
              </p:cNvSpPr>
              <p:nvPr/>
            </p:nvSpPr>
            <p:spPr bwMode="auto">
              <a:xfrm>
                <a:off x="4268" y="2923"/>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416234" name="Text Box 42"/>
              <p:cNvSpPr txBox="1">
                <a:spLocks noChangeArrowheads="1"/>
              </p:cNvSpPr>
              <p:nvPr/>
            </p:nvSpPr>
            <p:spPr bwMode="auto">
              <a:xfrm>
                <a:off x="3994" y="2753"/>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Cl</a:t>
                </a:r>
              </a:p>
            </p:txBody>
          </p:sp>
          <p:grpSp>
            <p:nvGrpSpPr>
              <p:cNvPr id="13333" name="Group 43"/>
              <p:cNvGrpSpPr>
                <a:grpSpLocks/>
              </p:cNvGrpSpPr>
              <p:nvPr/>
            </p:nvGrpSpPr>
            <p:grpSpPr bwMode="auto">
              <a:xfrm>
                <a:off x="4013" y="2840"/>
                <a:ext cx="52" cy="144"/>
                <a:chOff x="1440" y="2400"/>
                <a:chExt cx="48" cy="144"/>
              </a:xfrm>
            </p:grpSpPr>
            <p:sp>
              <p:nvSpPr>
                <p:cNvPr id="13341" name="Oval 44"/>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42" name="Oval 45"/>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3334" name="Oval 46"/>
              <p:cNvSpPr>
                <a:spLocks noChangeArrowheads="1"/>
              </p:cNvSpPr>
              <p:nvPr/>
            </p:nvSpPr>
            <p:spPr bwMode="auto">
              <a:xfrm>
                <a:off x="4264" y="2840"/>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nvGrpSpPr>
              <p:cNvPr id="13335" name="Group 47"/>
              <p:cNvGrpSpPr>
                <a:grpSpLocks/>
              </p:cNvGrpSpPr>
              <p:nvPr/>
            </p:nvGrpSpPr>
            <p:grpSpPr bwMode="auto">
              <a:xfrm rot="5400000">
                <a:off x="4136" y="2706"/>
                <a:ext cx="48" cy="156"/>
                <a:chOff x="1440" y="2400"/>
                <a:chExt cx="48" cy="144"/>
              </a:xfrm>
            </p:grpSpPr>
            <p:sp>
              <p:nvSpPr>
                <p:cNvPr id="13339" name="Oval 48"/>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40" name="Oval 49"/>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3336" name="Group 50"/>
              <p:cNvGrpSpPr>
                <a:grpSpLocks/>
              </p:cNvGrpSpPr>
              <p:nvPr/>
            </p:nvGrpSpPr>
            <p:grpSpPr bwMode="auto">
              <a:xfrm rot="5400000">
                <a:off x="4136" y="2954"/>
                <a:ext cx="48" cy="156"/>
                <a:chOff x="1440" y="2400"/>
                <a:chExt cx="48" cy="144"/>
              </a:xfrm>
            </p:grpSpPr>
            <p:sp>
              <p:nvSpPr>
                <p:cNvPr id="13337" name="Oval 51"/>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338" name="Oval 52"/>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grpSp>
      <p:sp>
        <p:nvSpPr>
          <p:cNvPr id="13357" name="Rectangle 45"/>
          <p:cNvSpPr>
            <a:spLocks noChangeArrowheads="1"/>
          </p:cNvSpPr>
          <p:nvPr/>
        </p:nvSpPr>
        <p:spPr bwMode="auto">
          <a:xfrm>
            <a:off x="2674328" y="188640"/>
            <a:ext cx="3478823"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gn="ctr"/>
            <a:r>
              <a:rPr lang="zh-CN" altLang="en-US" sz="3200" b="1" dirty="0">
                <a:solidFill>
                  <a:srgbClr val="C00000"/>
                </a:solidFill>
                <a:effectLst>
                  <a:outerShdw blurRad="38100" dist="38100" dir="2700000" algn="tl">
                    <a:srgbClr val="C0C0C0"/>
                  </a:outerShdw>
                </a:effectLst>
              </a:rPr>
              <a:t>离子键的定义</a:t>
            </a:r>
          </a:p>
        </p:txBody>
      </p:sp>
      <p:pic>
        <p:nvPicPr>
          <p:cNvPr id="13359" name="Picture 3" descr="f002_13l"/>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061787" y="3788445"/>
            <a:ext cx="2222181" cy="151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15172" name="Text Box 4"/>
          <p:cNvSpPr txBox="1">
            <a:spLocks noChangeArrowheads="1"/>
          </p:cNvSpPr>
          <p:nvPr/>
        </p:nvSpPr>
        <p:spPr bwMode="auto">
          <a:xfrm>
            <a:off x="4532435" y="4149725"/>
            <a:ext cx="869149" cy="461665"/>
          </a:xfrm>
          <a:prstGeom prst="rect">
            <a:avLst/>
          </a:prstGeom>
          <a:noFill/>
          <a:ln w="9525" algn="ctr">
            <a:noFill/>
            <a:miter lim="800000"/>
            <a:headEnd/>
            <a:tailEnd/>
          </a:ln>
          <a:effectLst/>
        </p:spPr>
        <p:txBody>
          <a:bodyPr wrap="none">
            <a:spAutoFit/>
          </a:bodyPr>
          <a:lstStyle/>
          <a:p>
            <a:pPr>
              <a:defRPr/>
            </a:pPr>
            <a:r>
              <a:rPr kumimoji="0" lang="en-US" altLang="zh-CN" b="1" dirty="0" err="1">
                <a:solidFill>
                  <a:srgbClr val="0000FF"/>
                </a:solidFill>
              </a:rPr>
              <a:t>NaCl</a:t>
            </a:r>
            <a:endParaRPr kumimoji="0" lang="en-US" altLang="zh-CN" b="1" dirty="0">
              <a:solidFill>
                <a:srgbClr val="0000FF"/>
              </a:solidFill>
            </a:endParaRPr>
          </a:p>
        </p:txBody>
      </p:sp>
      <p:pic>
        <p:nvPicPr>
          <p:cNvPr id="13361" name="Picture 3" descr="f002_13l"/>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580112" y="3789040"/>
            <a:ext cx="1272333" cy="1415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矩形 4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9" name="Text Box 39">
            <a:extLst>
              <a:ext uri="{FF2B5EF4-FFF2-40B4-BE49-F238E27FC236}">
                <a16:creationId xmlns:a16="http://schemas.microsoft.com/office/drawing/2014/main" id="{54812BA1-406B-CA48-9A27-1B8168784F92}"/>
              </a:ext>
            </a:extLst>
          </p:cNvPr>
          <p:cNvSpPr txBox="1">
            <a:spLocks noChangeArrowheads="1"/>
          </p:cNvSpPr>
          <p:nvPr/>
        </p:nvSpPr>
        <p:spPr bwMode="auto">
          <a:xfrm>
            <a:off x="6387097" y="5887542"/>
            <a:ext cx="971740" cy="461665"/>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2</a:t>
            </a:r>
            <a:r>
              <a:rPr kumimoji="0" lang="en-US" altLang="zh-CN" b="1" dirty="0">
                <a:solidFill>
                  <a:srgbClr val="FF0000"/>
                </a:solidFill>
              </a:rPr>
              <a:t>3</a:t>
            </a:r>
            <a:r>
              <a:rPr kumimoji="0" lang="en-US" altLang="zh-CN" b="1" i="1" dirty="0">
                <a:solidFill>
                  <a:srgbClr val="FF0000"/>
                </a:solidFill>
              </a:rPr>
              <a:t>p</a:t>
            </a:r>
            <a:r>
              <a:rPr kumimoji="0" lang="en-US" altLang="zh-CN" b="1" baseline="30000" dirty="0">
                <a:solidFill>
                  <a:srgbClr val="FF0000"/>
                </a:solidFill>
              </a:rPr>
              <a:t>6</a:t>
            </a:r>
            <a:endParaRPr kumimoji="0" lang="en-US" altLang="zh-CN" b="1" dirty="0">
              <a:solidFill>
                <a:srgbClr val="FF0000"/>
              </a:solidFill>
            </a:endParaRPr>
          </a:p>
        </p:txBody>
      </p:sp>
      <p:sp>
        <p:nvSpPr>
          <p:cNvPr id="50" name="Text Box 41">
            <a:extLst>
              <a:ext uri="{FF2B5EF4-FFF2-40B4-BE49-F238E27FC236}">
                <a16:creationId xmlns:a16="http://schemas.microsoft.com/office/drawing/2014/main" id="{0F4480F0-258D-DA4C-A692-91520203A43B}"/>
              </a:ext>
            </a:extLst>
          </p:cNvPr>
          <p:cNvSpPr txBox="1">
            <a:spLocks noChangeArrowheads="1"/>
          </p:cNvSpPr>
          <p:nvPr/>
        </p:nvSpPr>
        <p:spPr bwMode="auto">
          <a:xfrm>
            <a:off x="6514586" y="6223324"/>
            <a:ext cx="748812" cy="461963"/>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t>[Ne]</a:t>
            </a:r>
          </a:p>
        </p:txBody>
      </p:sp>
    </p:spTree>
    <p:extLst>
      <p:ext uri="{BB962C8B-B14F-4D97-AF65-F5344CB8AC3E}">
        <p14:creationId xmlns:p14="http://schemas.microsoft.com/office/powerpoint/2010/main" val="37455171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3"/>
          <p:cNvSpPr>
            <a:spLocks noGrp="1"/>
          </p:cNvSpPr>
          <p:nvPr>
            <p:ph type="sldNum" sz="quarter" idx="10"/>
          </p:nvPr>
        </p:nvSpPr>
        <p:spPr/>
        <p:txBody>
          <a:bodyPr/>
          <a:lstStyle/>
          <a:p>
            <a:fld id="{9719470A-6C81-4187-B9BA-34F31B8C5674}" type="slidenum">
              <a:rPr lang="zh-CN" altLang="en-US"/>
              <a:pPr/>
              <a:t>16</a:t>
            </a:fld>
            <a:endParaRPr lang="en-US" altLang="zh-CN"/>
          </a:p>
        </p:txBody>
      </p:sp>
      <p:sp>
        <p:nvSpPr>
          <p:cNvPr id="273410" name="Rectangle 2"/>
          <p:cNvSpPr>
            <a:spLocks noGrp="1" noChangeArrowheads="1"/>
          </p:cNvSpPr>
          <p:nvPr>
            <p:ph type="title"/>
          </p:nvPr>
        </p:nvSpPr>
        <p:spPr>
          <a:xfrm>
            <a:off x="1968011" y="203077"/>
            <a:ext cx="5207977" cy="579437"/>
          </a:xfrm>
        </p:spPr>
        <p:txBody>
          <a:bodyPr/>
          <a:lstStyle/>
          <a:p>
            <a:r>
              <a:rPr lang="zh-CN" altLang="en-US" sz="3200" dirty="0">
                <a:solidFill>
                  <a:srgbClr val="C00000"/>
                </a:solidFill>
              </a:rPr>
              <a:t>离子键的特点</a:t>
            </a:r>
          </a:p>
        </p:txBody>
      </p:sp>
      <p:sp>
        <p:nvSpPr>
          <p:cNvPr id="273412" name="Text Box 4"/>
          <p:cNvSpPr txBox="1">
            <a:spLocks noChangeArrowheads="1"/>
          </p:cNvSpPr>
          <p:nvPr/>
        </p:nvSpPr>
        <p:spPr bwMode="auto">
          <a:xfrm>
            <a:off x="1043608" y="1196975"/>
            <a:ext cx="7289997" cy="1532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30000"/>
              </a:lnSpc>
              <a:buFont typeface="Arial" charset="0"/>
              <a:buChar char="►"/>
            </a:pPr>
            <a:r>
              <a:rPr kumimoji="0" lang="zh-CN" altLang="en-US" b="1" dirty="0">
                <a:latin typeface="黑体" pitchFamily="2" charset="-122"/>
              </a:rPr>
              <a:t> 本质是静电引力（库仑引力）</a:t>
            </a:r>
          </a:p>
          <a:p>
            <a:pPr eaLnBrk="0" hangingPunct="0">
              <a:lnSpc>
                <a:spcPct val="130000"/>
              </a:lnSpc>
              <a:buFont typeface="Arial" charset="0"/>
              <a:buChar char="►"/>
            </a:pPr>
            <a:r>
              <a:rPr kumimoji="0" lang="zh-CN" altLang="en-US" b="1" dirty="0"/>
              <a:t> 没有方向性和饱和性（库仑引力的性质所决定）</a:t>
            </a:r>
          </a:p>
          <a:p>
            <a:pPr eaLnBrk="0" hangingPunct="0">
              <a:lnSpc>
                <a:spcPct val="130000"/>
              </a:lnSpc>
              <a:buFont typeface="Arial" charset="0"/>
              <a:buChar char="►"/>
            </a:pPr>
            <a:r>
              <a:rPr kumimoji="0" lang="zh-CN" altLang="en-US" b="1" dirty="0"/>
              <a:t> 键的极性与元素的电负性有关</a:t>
            </a:r>
            <a:endParaRPr kumimoji="0" lang="zh-CN" altLang="en-US" b="1" dirty="0">
              <a:latin typeface="黑体" pitchFamily="2" charset="-122"/>
            </a:endParaRPr>
          </a:p>
        </p:txBody>
      </p:sp>
      <p:graphicFrame>
        <p:nvGraphicFramePr>
          <p:cNvPr id="273415" name="Object 7"/>
          <p:cNvGraphicFramePr>
            <a:graphicFrameLocks noChangeAspect="1"/>
          </p:cNvGraphicFramePr>
          <p:nvPr/>
        </p:nvGraphicFramePr>
        <p:xfrm>
          <a:off x="5682761" y="1029888"/>
          <a:ext cx="1266092" cy="808037"/>
        </p:xfrm>
        <a:graphic>
          <a:graphicData uri="http://schemas.openxmlformats.org/presentationml/2006/ole">
            <mc:AlternateContent xmlns:mc="http://schemas.openxmlformats.org/markup-compatibility/2006">
              <mc:Choice xmlns:v="urn:schemas-microsoft-com:vml" Requires="v">
                <p:oleObj name="Equation" r:id="rId2" imgW="711000" imgH="419040" progId="Equation.DSMT4">
                  <p:embed/>
                </p:oleObj>
              </mc:Choice>
              <mc:Fallback>
                <p:oleObj name="Equation" r:id="rId2" imgW="711000" imgH="419040" progId="Equation.DSMT4">
                  <p:embed/>
                  <p:pic>
                    <p:nvPicPr>
                      <p:cNvPr id="273415" name="Object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82761" y="1029888"/>
                        <a:ext cx="1266092" cy="80803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73416" name="Picture 8"/>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65839" y="4216400"/>
            <a:ext cx="984738" cy="985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7" name="Picture 9"/>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4135316" y="4216401"/>
            <a:ext cx="984738" cy="1001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8" name="Picture 10"/>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2165839" y="2997200"/>
            <a:ext cx="983274"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3419" name="Picture 11"/>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135316" y="2997200"/>
            <a:ext cx="984738"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3420" name="Text Box 12"/>
          <p:cNvSpPr txBox="1">
            <a:spLocks noChangeArrowheads="1"/>
          </p:cNvSpPr>
          <p:nvPr/>
        </p:nvSpPr>
        <p:spPr bwMode="auto">
          <a:xfrm>
            <a:off x="1181100" y="3302000"/>
            <a:ext cx="1118089"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0" lang="en-US" altLang="zh-CN" sz="2000">
                <a:ea typeface="宋体" pitchFamily="2" charset="-122"/>
              </a:rPr>
              <a:t>NaCl</a:t>
            </a:r>
          </a:p>
        </p:txBody>
      </p:sp>
      <p:sp>
        <p:nvSpPr>
          <p:cNvPr id="273421" name="Text Box 13"/>
          <p:cNvSpPr txBox="1">
            <a:spLocks noChangeArrowheads="1"/>
          </p:cNvSpPr>
          <p:nvPr/>
        </p:nvSpPr>
        <p:spPr bwMode="auto">
          <a:xfrm>
            <a:off x="1334376" y="4445001"/>
            <a:ext cx="8314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kumimoji="0" lang="en-US" altLang="zh-CN" sz="2000" dirty="0" err="1">
                <a:ea typeface="宋体" pitchFamily="2" charset="-122"/>
              </a:rPr>
              <a:t>CsCl</a:t>
            </a:r>
            <a:endParaRPr kumimoji="0" lang="en-US" altLang="zh-CN" sz="2000" dirty="0">
              <a:ea typeface="宋体" pitchFamily="2" charset="-122"/>
            </a:endParaRPr>
          </a:p>
        </p:txBody>
      </p:sp>
      <p:sp>
        <p:nvSpPr>
          <p:cNvPr id="273422" name="Line 14"/>
          <p:cNvSpPr>
            <a:spLocks noChangeShapeType="1"/>
          </p:cNvSpPr>
          <p:nvPr/>
        </p:nvSpPr>
        <p:spPr bwMode="auto">
          <a:xfrm>
            <a:off x="3361592" y="3530600"/>
            <a:ext cx="4220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3" name="Line 15"/>
          <p:cNvSpPr>
            <a:spLocks noChangeShapeType="1"/>
          </p:cNvSpPr>
          <p:nvPr/>
        </p:nvSpPr>
        <p:spPr bwMode="auto">
          <a:xfrm>
            <a:off x="3361592" y="4673600"/>
            <a:ext cx="4220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4" name="Line 16"/>
          <p:cNvSpPr>
            <a:spLocks noChangeShapeType="1"/>
          </p:cNvSpPr>
          <p:nvPr/>
        </p:nvSpPr>
        <p:spPr bwMode="auto">
          <a:xfrm>
            <a:off x="5471746" y="3530600"/>
            <a:ext cx="4220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3425" name="Line 17"/>
          <p:cNvSpPr>
            <a:spLocks noChangeShapeType="1"/>
          </p:cNvSpPr>
          <p:nvPr/>
        </p:nvSpPr>
        <p:spPr bwMode="auto">
          <a:xfrm>
            <a:off x="5471746" y="4749800"/>
            <a:ext cx="422031"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273426" name="Picture 18" descr="0202氯化钠"/>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34454" y="2997200"/>
            <a:ext cx="984738"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3427" name="Picture 19" descr="0202氯化铯"/>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6034454" y="4216401"/>
            <a:ext cx="984738" cy="105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28" name="Rectangle 20"/>
          <p:cNvSpPr>
            <a:spLocks noChangeArrowheads="1"/>
          </p:cNvSpPr>
          <p:nvPr/>
        </p:nvSpPr>
        <p:spPr bwMode="auto">
          <a:xfrm>
            <a:off x="1334376" y="5468938"/>
            <a:ext cx="637706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en-US" altLang="zh-CN" sz="1600" b="1" i="1">
                <a:ea typeface="宋体" pitchFamily="2" charset="-122"/>
              </a:rPr>
              <a:t>Arrangement of ions in crystalline sodium chloride  and Cesium chloride</a:t>
            </a:r>
            <a:endParaRPr kumimoji="0" lang="zh-CN" altLang="en-US" sz="1600" b="1" i="1">
              <a:ea typeface="宋体" pitchFamily="2" charset="-122"/>
            </a:endParaRPr>
          </a:p>
        </p:txBody>
      </p:sp>
      <p:sp>
        <p:nvSpPr>
          <p:cNvPr id="273429" name="Text Box 21"/>
          <p:cNvSpPr txBox="1">
            <a:spLocks noChangeArrowheads="1"/>
          </p:cNvSpPr>
          <p:nvPr/>
        </p:nvSpPr>
        <p:spPr bwMode="auto">
          <a:xfrm>
            <a:off x="12228" y="5903539"/>
            <a:ext cx="899229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spcBef>
                <a:spcPct val="50000"/>
              </a:spcBef>
            </a:pPr>
            <a:r>
              <a:rPr kumimoji="0" lang="zh-CN" altLang="en-US" dirty="0">
                <a:latin typeface="黑体" pitchFamily="2" charset="-122"/>
              </a:rPr>
              <a:t>实际上没有独立的</a:t>
            </a:r>
            <a:r>
              <a:rPr kumimoji="0" lang="zh-CN" altLang="en-US" dirty="0">
                <a:latin typeface="Times New Roman"/>
              </a:rPr>
              <a:t>“</a:t>
            </a:r>
            <a:r>
              <a:rPr kumimoji="0" lang="zh-CN" altLang="en-US" dirty="0">
                <a:latin typeface="黑体" pitchFamily="2" charset="-122"/>
              </a:rPr>
              <a:t>分子单元</a:t>
            </a:r>
            <a:r>
              <a:rPr kumimoji="0" lang="zh-CN" altLang="en-US" dirty="0">
                <a:latin typeface="Times New Roman"/>
              </a:rPr>
              <a:t>”</a:t>
            </a:r>
            <a:r>
              <a:rPr kumimoji="0" lang="zh-CN" altLang="en-US" dirty="0">
                <a:latin typeface="黑体" pitchFamily="2" charset="-122"/>
              </a:rPr>
              <a:t>，因此无分子式，而只有化学式</a:t>
            </a:r>
          </a:p>
        </p:txBody>
      </p:sp>
      <p:sp>
        <p:nvSpPr>
          <p:cNvPr id="21" name="矩形 20"/>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2331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74160C84-B6D9-4D1A-965F-AC21AD871C79}" type="slidenum">
              <a:rPr lang="zh-CN" altLang="en-US"/>
              <a:pPr/>
              <a:t>17</a:t>
            </a:fld>
            <a:endParaRPr lang="en-US" altLang="zh-CN"/>
          </a:p>
        </p:txBody>
      </p:sp>
      <p:sp>
        <p:nvSpPr>
          <p:cNvPr id="1420290" name="Text Box 2"/>
          <p:cNvSpPr txBox="1">
            <a:spLocks noChangeArrowheads="1"/>
          </p:cNvSpPr>
          <p:nvPr/>
        </p:nvSpPr>
        <p:spPr bwMode="auto">
          <a:xfrm>
            <a:off x="1187624" y="260648"/>
            <a:ext cx="6986087" cy="523220"/>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lang="zh-CN" altLang="en-US" sz="2800" b="1" dirty="0">
                <a:solidFill>
                  <a:srgbClr val="C00000"/>
                </a:solidFill>
              </a:rPr>
              <a:t>离子键的强度 </a:t>
            </a:r>
            <a:r>
              <a:rPr lang="en-US" altLang="zh-CN" sz="2800" b="1" dirty="0">
                <a:solidFill>
                  <a:srgbClr val="C00000"/>
                </a:solidFill>
              </a:rPr>
              <a:t>— </a:t>
            </a:r>
            <a:r>
              <a:rPr lang="zh-CN" altLang="en-US" sz="2800" b="1" dirty="0">
                <a:solidFill>
                  <a:srgbClr val="C00000"/>
                </a:solidFill>
              </a:rPr>
              <a:t>晶格能 </a:t>
            </a:r>
            <a:r>
              <a:rPr lang="en-US" altLang="zh-CN" sz="2800" b="1" dirty="0">
                <a:solidFill>
                  <a:srgbClr val="C00000"/>
                </a:solidFill>
              </a:rPr>
              <a:t>(lattice energy)</a:t>
            </a:r>
            <a:r>
              <a:rPr kumimoji="0" lang="en-US" altLang="zh-CN" sz="2800" b="1" dirty="0">
                <a:solidFill>
                  <a:srgbClr val="C00000"/>
                </a:solidFill>
                <a:effectLst>
                  <a:outerShdw blurRad="38100" dist="38100" dir="2700000" algn="tl">
                    <a:srgbClr val="C0C0C0"/>
                  </a:outerShdw>
                </a:effectLst>
              </a:rPr>
              <a:t> </a:t>
            </a:r>
          </a:p>
        </p:txBody>
      </p:sp>
      <p:sp>
        <p:nvSpPr>
          <p:cNvPr id="1420291" name="Text Box 3"/>
          <p:cNvSpPr txBox="1">
            <a:spLocks noChangeArrowheads="1"/>
          </p:cNvSpPr>
          <p:nvPr/>
        </p:nvSpPr>
        <p:spPr bwMode="auto">
          <a:xfrm>
            <a:off x="395536" y="1219200"/>
            <a:ext cx="7961434" cy="2973122"/>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t>        </a:t>
            </a:r>
            <a:r>
              <a:rPr kumimoji="0" lang="zh-CN" altLang="en-US" b="1" dirty="0"/>
              <a:t>离子键的强度可用</a:t>
            </a:r>
            <a:r>
              <a:rPr kumimoji="0" lang="zh-CN" altLang="en-US" b="1" dirty="0">
                <a:solidFill>
                  <a:schemeClr val="accent2"/>
                </a:solidFill>
              </a:rPr>
              <a:t>晶格能</a:t>
            </a:r>
            <a:r>
              <a:rPr kumimoji="0" lang="zh-CN" altLang="en-US" b="1" dirty="0"/>
              <a:t>，也称</a:t>
            </a:r>
            <a:r>
              <a:rPr kumimoji="0" lang="zh-CN" altLang="en-US" b="1" dirty="0">
                <a:solidFill>
                  <a:schemeClr val="accent2"/>
                </a:solidFill>
              </a:rPr>
              <a:t>点阵能</a:t>
            </a:r>
            <a:r>
              <a:rPr kumimoji="0" lang="en-US" altLang="zh-CN" b="1" dirty="0">
                <a:solidFill>
                  <a:schemeClr val="accent2"/>
                </a:solidFill>
              </a:rPr>
              <a:t>U</a:t>
            </a:r>
            <a:r>
              <a:rPr kumimoji="0" lang="zh-CN" altLang="en-US" b="1" dirty="0"/>
              <a:t>的大小来衡量。晶格能表示相互远离的气态正离子和负离子结合成</a:t>
            </a:r>
            <a:r>
              <a:rPr kumimoji="0" lang="en-US" altLang="zh-CN" b="1" dirty="0"/>
              <a:t>1 </a:t>
            </a:r>
            <a:r>
              <a:rPr kumimoji="0" lang="en-US" altLang="zh-CN" b="1" dirty="0" err="1"/>
              <a:t>mol</a:t>
            </a:r>
            <a:r>
              <a:rPr kumimoji="0" lang="zh-CN" altLang="en-US" b="1" dirty="0"/>
              <a:t>离子晶体时所释放的能量，或</a:t>
            </a:r>
            <a:r>
              <a:rPr kumimoji="0" lang="en-US" altLang="zh-CN" b="1" dirty="0"/>
              <a:t>1 </a:t>
            </a:r>
            <a:r>
              <a:rPr kumimoji="0" lang="en-US" altLang="zh-CN" b="1" dirty="0" err="1"/>
              <a:t>mol</a:t>
            </a:r>
            <a:r>
              <a:rPr kumimoji="0" lang="zh-CN" altLang="en-US" b="1" dirty="0"/>
              <a:t>离子晶体解离成自由气态离子时所吸收的能量。在热化学计算中，正向反应释放的能量和逆向反应吸收的能量，数值相同，符号相反，取其绝对值称为晶格能</a:t>
            </a:r>
            <a:r>
              <a:rPr kumimoji="0" lang="en-US" altLang="zh-CN" b="1" dirty="0"/>
              <a:t>(</a:t>
            </a:r>
            <a:r>
              <a:rPr kumimoji="0" lang="en-US" altLang="zh-CN" b="1" i="1" dirty="0"/>
              <a:t>U</a:t>
            </a:r>
            <a:r>
              <a:rPr kumimoji="0" lang="en-US" altLang="zh-CN" b="1" dirty="0"/>
              <a:t>)</a:t>
            </a:r>
            <a:r>
              <a:rPr kumimoji="0" lang="zh-CN" altLang="en-US" b="1" dirty="0"/>
              <a:t>。例如，对以下晶体生成反应，</a:t>
            </a:r>
          </a:p>
        </p:txBody>
      </p:sp>
      <p:sp>
        <p:nvSpPr>
          <p:cNvPr id="1420292" name="Rectangle 4"/>
          <p:cNvSpPr>
            <a:spLocks noChangeArrowheads="1"/>
          </p:cNvSpPr>
          <p:nvPr/>
        </p:nvSpPr>
        <p:spPr bwMode="auto">
          <a:xfrm>
            <a:off x="898281" y="5851525"/>
            <a:ext cx="7706457" cy="457200"/>
          </a:xfrm>
          <a:prstGeom prst="rect">
            <a:avLst/>
          </a:prstGeom>
          <a:noFill/>
          <a:ln w="9525" algn="ctr">
            <a:noFill/>
            <a:miter lim="800000"/>
            <a:headEnd/>
            <a:tailEnd/>
          </a:ln>
          <a:effectLst/>
        </p:spPr>
        <p:txBody>
          <a:bodyPr>
            <a:spAutoFit/>
          </a:bodyPr>
          <a:lstStyle/>
          <a:p>
            <a:pPr>
              <a:defRPr/>
            </a:pPr>
            <a:r>
              <a:rPr kumimoji="0" lang="zh-CN" altLang="en-US" b="1" dirty="0"/>
              <a:t>晶格能数值常用来比较离子键的强度和晶体的稳定性。             </a:t>
            </a:r>
          </a:p>
        </p:txBody>
      </p:sp>
      <p:grpSp>
        <p:nvGrpSpPr>
          <p:cNvPr id="17413" name="Group 8"/>
          <p:cNvGrpSpPr>
            <a:grpSpLocks/>
          </p:cNvGrpSpPr>
          <p:nvPr/>
        </p:nvGrpSpPr>
        <p:grpSpPr bwMode="auto">
          <a:xfrm>
            <a:off x="1477108" y="4365625"/>
            <a:ext cx="5902569" cy="1200150"/>
            <a:chOff x="1008" y="2750"/>
            <a:chExt cx="4028" cy="756"/>
          </a:xfrm>
        </p:grpSpPr>
        <p:sp>
          <p:nvSpPr>
            <p:cNvPr id="1420293" name="Text Box 5"/>
            <p:cNvSpPr txBox="1">
              <a:spLocks noChangeArrowheads="1"/>
            </p:cNvSpPr>
            <p:nvPr/>
          </p:nvSpPr>
          <p:spPr bwMode="auto">
            <a:xfrm>
              <a:off x="1008" y="2750"/>
              <a:ext cx="4028" cy="756"/>
            </a:xfrm>
            <a:prstGeom prst="rect">
              <a:avLst/>
            </a:prstGeom>
            <a:noFill/>
            <a:ln w="9525">
              <a:noFill/>
              <a:miter lim="800000"/>
              <a:headEnd/>
              <a:tailEnd/>
            </a:ln>
            <a:effectLst/>
          </p:spPr>
          <p:txBody>
            <a:bodyPr>
              <a:spAutoFit/>
            </a:bodyPr>
            <a:lstStyle/>
            <a:p>
              <a:pPr>
                <a:defRPr/>
              </a:pPr>
              <a:r>
                <a:rPr kumimoji="0" lang="en-US" altLang="zh-CN" b="1" i="1" dirty="0" err="1">
                  <a:solidFill>
                    <a:schemeClr val="tx2"/>
                  </a:solidFill>
                </a:rPr>
                <a:t>m</a:t>
              </a:r>
              <a:r>
                <a:rPr kumimoji="0" lang="en-US" altLang="zh-CN" b="1" dirty="0" err="1">
                  <a:solidFill>
                    <a:schemeClr val="tx2"/>
                  </a:solidFill>
                </a:rPr>
                <a:t>M</a:t>
              </a:r>
              <a:r>
                <a:rPr kumimoji="0" lang="en-US" altLang="zh-CN" b="1" i="1" baseline="30000" dirty="0" err="1">
                  <a:solidFill>
                    <a:schemeClr val="tx2"/>
                  </a:solidFill>
                </a:rPr>
                <a:t>x</a:t>
              </a:r>
              <a:r>
                <a:rPr kumimoji="0" lang="en-US" altLang="zh-CN" b="1" i="1" baseline="30000" dirty="0">
                  <a:solidFill>
                    <a:schemeClr val="tx2"/>
                  </a:solidFill>
                </a:rPr>
                <a:t>+</a:t>
              </a:r>
              <a:r>
                <a:rPr kumimoji="0" lang="en-US" altLang="zh-CN" b="1" dirty="0">
                  <a:solidFill>
                    <a:schemeClr val="tx2"/>
                  </a:solidFill>
                </a:rPr>
                <a:t>(g) + </a:t>
              </a:r>
              <a:r>
                <a:rPr kumimoji="0" lang="en-US" altLang="zh-CN" b="1" i="1" dirty="0" err="1">
                  <a:solidFill>
                    <a:schemeClr val="tx2"/>
                  </a:solidFill>
                </a:rPr>
                <a:t>x</a:t>
              </a:r>
              <a:r>
                <a:rPr kumimoji="0" lang="en-US" altLang="zh-CN" b="1" dirty="0" err="1">
                  <a:solidFill>
                    <a:schemeClr val="tx2"/>
                  </a:solidFill>
                </a:rPr>
                <a:t>X</a:t>
              </a:r>
              <a:r>
                <a:rPr kumimoji="0" lang="en-US" altLang="zh-CN" b="1" baseline="30000" dirty="0" err="1">
                  <a:solidFill>
                    <a:schemeClr val="tx2"/>
                  </a:solidFill>
                </a:rPr>
                <a:t>m</a:t>
              </a:r>
              <a:r>
                <a:rPr kumimoji="0" lang="en-US" altLang="zh-CN" b="1" baseline="30000" dirty="0">
                  <a:solidFill>
                    <a:schemeClr val="tx2"/>
                  </a:solidFill>
                  <a:sym typeface="Symbol" pitchFamily="18" charset="2"/>
                </a:rPr>
                <a:t></a:t>
              </a:r>
              <a:r>
                <a:rPr kumimoji="0" lang="en-US" altLang="zh-CN" b="1" dirty="0">
                  <a:solidFill>
                    <a:schemeClr val="tx2"/>
                  </a:solidFill>
                </a:rPr>
                <a:t>(g)          </a:t>
              </a:r>
              <a:r>
                <a:rPr kumimoji="0" lang="en-US" altLang="zh-CN" b="1" dirty="0" err="1">
                  <a:solidFill>
                    <a:schemeClr val="tx2"/>
                  </a:solidFill>
                </a:rPr>
                <a:t>M</a:t>
              </a:r>
              <a:r>
                <a:rPr kumimoji="0" lang="en-US" altLang="zh-CN" b="1" i="1" baseline="-25000" dirty="0" err="1">
                  <a:solidFill>
                    <a:schemeClr val="tx2"/>
                  </a:solidFill>
                </a:rPr>
                <a:t>m</a:t>
              </a:r>
              <a:r>
                <a:rPr kumimoji="0" lang="en-US" altLang="zh-CN" b="1" dirty="0" err="1">
                  <a:solidFill>
                    <a:schemeClr val="tx2"/>
                  </a:solidFill>
                </a:rPr>
                <a:t>X</a:t>
              </a:r>
              <a:r>
                <a:rPr kumimoji="0" lang="en-US" altLang="zh-CN" b="1" i="1" baseline="-25000" dirty="0" err="1">
                  <a:solidFill>
                    <a:schemeClr val="tx2"/>
                  </a:solidFill>
                </a:rPr>
                <a:t>x</a:t>
              </a:r>
              <a:r>
                <a:rPr kumimoji="0" lang="en-US" altLang="zh-CN" b="1" dirty="0">
                  <a:solidFill>
                    <a:schemeClr val="tx2"/>
                  </a:solidFill>
                </a:rPr>
                <a:t>(s)</a:t>
              </a:r>
            </a:p>
            <a:p>
              <a:pPr>
                <a:defRPr/>
              </a:pPr>
              <a:r>
                <a:rPr kumimoji="0" lang="en-US" altLang="zh-CN" b="1" dirty="0">
                  <a:solidFill>
                    <a:schemeClr val="tx2"/>
                  </a:solidFill>
                </a:rPr>
                <a:t>          </a:t>
              </a:r>
            </a:p>
            <a:p>
              <a:pPr>
                <a:defRPr/>
              </a:pPr>
              <a:r>
                <a:rPr kumimoji="0" lang="zh-CN" altLang="en-US" b="1" dirty="0">
                  <a:solidFill>
                    <a:schemeClr val="tx2"/>
                  </a:solidFill>
                </a:rPr>
                <a:t>晶格能：</a:t>
              </a:r>
              <a:r>
                <a:rPr kumimoji="0" lang="en-US" altLang="zh-CN" b="1" i="1" dirty="0">
                  <a:solidFill>
                    <a:schemeClr val="tx2"/>
                  </a:solidFill>
                </a:rPr>
                <a:t>U</a:t>
              </a:r>
              <a:r>
                <a:rPr kumimoji="0" lang="en-US" altLang="zh-CN" b="1" dirty="0">
                  <a:solidFill>
                    <a:schemeClr val="tx2"/>
                  </a:solidFill>
                </a:rPr>
                <a:t> = </a:t>
              </a:r>
              <a:r>
                <a:rPr kumimoji="0" lang="en-US" altLang="zh-CN" b="1" dirty="0">
                  <a:solidFill>
                    <a:schemeClr val="tx2"/>
                  </a:solidFill>
                  <a:sym typeface="Symbol" pitchFamily="18" charset="2"/>
                </a:rPr>
                <a:t></a:t>
              </a:r>
              <a:r>
                <a:rPr kumimoji="0" lang="en-US" altLang="zh-CN" b="1" i="1" dirty="0">
                  <a:solidFill>
                    <a:schemeClr val="tx2"/>
                  </a:solidFill>
                </a:rPr>
                <a:t>H</a:t>
              </a:r>
            </a:p>
          </p:txBody>
        </p:sp>
        <p:sp>
          <p:nvSpPr>
            <p:cNvPr id="17416" name="Line 6"/>
            <p:cNvSpPr>
              <a:spLocks noChangeShapeType="1"/>
            </p:cNvSpPr>
            <p:nvPr/>
          </p:nvSpPr>
          <p:spPr bwMode="auto">
            <a:xfrm>
              <a:off x="2824" y="2880"/>
              <a:ext cx="345" cy="1"/>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effectLst>
                  <a:outerShdw blurRad="38100" dist="38100" dir="2700000" algn="tl">
                    <a:srgbClr val="000000">
                      <a:alpha val="43137"/>
                    </a:srgbClr>
                  </a:outerShdw>
                </a:effectLst>
              </a:endParaRPr>
            </a:p>
          </p:txBody>
        </p:sp>
        <p:sp>
          <p:nvSpPr>
            <p:cNvPr id="17417" name="Line 7"/>
            <p:cNvSpPr>
              <a:spLocks noChangeShapeType="1"/>
            </p:cNvSpPr>
            <p:nvPr/>
          </p:nvSpPr>
          <p:spPr bwMode="auto">
            <a:xfrm flipH="1">
              <a:off x="2815" y="2933"/>
              <a:ext cx="345" cy="1"/>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effectLst>
                  <a:outerShdw blurRad="38100" dist="38100" dir="2700000" algn="tl">
                    <a:srgbClr val="000000">
                      <a:alpha val="43137"/>
                    </a:srgbClr>
                  </a:outerShdw>
                </a:effectLst>
              </a:endParaRPr>
            </a:p>
          </p:txBody>
        </p:sp>
      </p:gr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621038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85996D6-52E4-4E4A-9181-6170678FFAEA}"/>
              </a:ext>
            </a:extLst>
          </p:cNvPr>
          <p:cNvSpPr/>
          <p:nvPr/>
        </p:nvSpPr>
        <p:spPr>
          <a:xfrm>
            <a:off x="1835696" y="2931927"/>
            <a:ext cx="5760640" cy="1001129"/>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灯片编号占位符 1"/>
          <p:cNvSpPr>
            <a:spLocks noGrp="1"/>
          </p:cNvSpPr>
          <p:nvPr>
            <p:ph type="sldNum" sz="quarter" idx="10"/>
          </p:nvPr>
        </p:nvSpPr>
        <p:spPr/>
        <p:txBody>
          <a:bodyPr/>
          <a:lstStyle/>
          <a:p>
            <a:fld id="{B9AA7593-1717-41F7-8312-3E97CA823362}" type="slidenum">
              <a:rPr lang="zh-CN" altLang="en-US"/>
              <a:pPr/>
              <a:t>18</a:t>
            </a:fld>
            <a:endParaRPr lang="en-US" altLang="zh-CN"/>
          </a:p>
        </p:txBody>
      </p:sp>
      <p:sp>
        <p:nvSpPr>
          <p:cNvPr id="1422344" name="Text Box 8"/>
          <p:cNvSpPr txBox="1">
            <a:spLocks noChangeArrowheads="1"/>
          </p:cNvSpPr>
          <p:nvPr/>
        </p:nvSpPr>
        <p:spPr bwMode="auto">
          <a:xfrm>
            <a:off x="1979144" y="257274"/>
            <a:ext cx="4969120"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CN" altLang="en-US" sz="3200" b="1" dirty="0">
                <a:solidFill>
                  <a:srgbClr val="C00000"/>
                </a:solidFill>
              </a:rPr>
              <a:t>晶格能的理论计算方法</a:t>
            </a:r>
            <a:endParaRPr kumimoji="0" lang="zh-CN" altLang="en-US" sz="2800" b="1" dirty="0">
              <a:solidFill>
                <a:srgbClr val="C00000"/>
              </a:solidFill>
              <a:effectLst>
                <a:outerShdw blurRad="38100" dist="38100" dir="2700000" algn="tl">
                  <a:srgbClr val="C0C0C0"/>
                </a:outerShdw>
              </a:effectLst>
            </a:endParaRPr>
          </a:p>
        </p:txBody>
      </p:sp>
      <p:sp>
        <p:nvSpPr>
          <p:cNvPr id="1422345" name="Text Box 9"/>
          <p:cNvSpPr txBox="1">
            <a:spLocks noChangeArrowheads="1"/>
          </p:cNvSpPr>
          <p:nvPr/>
        </p:nvSpPr>
        <p:spPr bwMode="auto">
          <a:xfrm>
            <a:off x="395536" y="1066801"/>
            <a:ext cx="8247185" cy="1865126"/>
          </a:xfrm>
          <a:prstGeom prst="rect">
            <a:avLst/>
          </a:prstGeom>
          <a:noFill/>
          <a:ln w="9525">
            <a:noFill/>
            <a:miter lim="800000"/>
            <a:headEnd/>
            <a:tailEnd/>
          </a:ln>
          <a:effectLst/>
        </p:spPr>
        <p:txBody>
          <a:bodyPr>
            <a:spAutoFit/>
          </a:bodyPr>
          <a:lstStyle/>
          <a:p>
            <a:pPr>
              <a:lnSpc>
                <a:spcPct val="120000"/>
              </a:lnSpc>
              <a:defRPr/>
            </a:pPr>
            <a:r>
              <a:rPr kumimoji="0" lang="en-US" altLang="zh-CN" b="1" dirty="0"/>
              <a:t>        </a:t>
            </a:r>
            <a:r>
              <a:rPr kumimoji="0" lang="zh-CN" altLang="en-US" b="1" dirty="0"/>
              <a:t>根据库仑定律，电荷分别为</a:t>
            </a:r>
            <a:r>
              <a:rPr kumimoji="0" lang="en-US" altLang="zh-CN" b="1" dirty="0"/>
              <a:t>+</a:t>
            </a:r>
            <a:r>
              <a:rPr kumimoji="0" lang="en-US" altLang="zh-CN" b="1" i="1" dirty="0"/>
              <a:t>Z</a:t>
            </a:r>
            <a:r>
              <a:rPr kumimoji="0" lang="en-US" altLang="zh-CN" b="1" baseline="-25000" dirty="0"/>
              <a:t>1</a:t>
            </a:r>
            <a:r>
              <a:rPr kumimoji="0" lang="en-US" altLang="zh-CN" b="1" i="1" dirty="0"/>
              <a:t>e</a:t>
            </a:r>
            <a:r>
              <a:rPr kumimoji="0" lang="zh-CN" altLang="en-US" b="1" dirty="0"/>
              <a:t>和</a:t>
            </a:r>
            <a:r>
              <a:rPr kumimoji="0" lang="zh-CN" altLang="en-US" b="1" dirty="0">
                <a:sym typeface="Symbol" pitchFamily="18" charset="2"/>
              </a:rPr>
              <a:t></a:t>
            </a:r>
            <a:r>
              <a:rPr kumimoji="0" lang="en-US" altLang="zh-CN" b="1" i="1" dirty="0"/>
              <a:t>Z</a:t>
            </a:r>
            <a:r>
              <a:rPr kumimoji="0" lang="en-US" altLang="zh-CN" b="1" baseline="-25000" dirty="0"/>
              <a:t>2</a:t>
            </a:r>
            <a:r>
              <a:rPr kumimoji="0" lang="en-US" altLang="zh-CN" b="1" i="1" dirty="0"/>
              <a:t>e</a:t>
            </a:r>
            <a:r>
              <a:rPr kumimoji="0" lang="zh-CN" altLang="en-US" b="1" dirty="0"/>
              <a:t>的正负离子间吸引力和正负离子间电子排斥力达平衡时，相邻正负离子间距为</a:t>
            </a:r>
            <a:r>
              <a:rPr kumimoji="0" lang="en-US" altLang="zh-CN" b="1" i="1" dirty="0"/>
              <a:t>r</a:t>
            </a:r>
            <a:r>
              <a:rPr kumimoji="0" lang="en-US" altLang="zh-CN" b="1" baseline="-25000" dirty="0"/>
              <a:t>0 </a:t>
            </a:r>
            <a:r>
              <a:rPr kumimoji="0" lang="en-US" altLang="zh-CN" b="1" dirty="0"/>
              <a:t>(</a:t>
            </a:r>
            <a:r>
              <a:rPr kumimoji="0" lang="zh-CN" altLang="en-US" b="1" dirty="0"/>
              <a:t>称为平衡距离</a:t>
            </a:r>
            <a:r>
              <a:rPr kumimoji="0" lang="en-US" altLang="zh-CN" b="1" dirty="0"/>
              <a:t>)</a:t>
            </a:r>
            <a:r>
              <a:rPr kumimoji="0" lang="zh-CN" altLang="en-US" b="1" dirty="0"/>
              <a:t>，体系位能</a:t>
            </a:r>
            <a:r>
              <a:rPr kumimoji="0" lang="en-US" altLang="zh-CN" b="1" dirty="0"/>
              <a:t>(V)</a:t>
            </a:r>
            <a:r>
              <a:rPr kumimoji="0" lang="zh-CN" altLang="en-US" b="1" dirty="0"/>
              <a:t>的最小值为</a:t>
            </a:r>
            <a:r>
              <a:rPr kumimoji="0" lang="en-US" altLang="zh-CN" b="1" i="1" dirty="0"/>
              <a:t>V</a:t>
            </a:r>
            <a:r>
              <a:rPr kumimoji="0" lang="en-US" altLang="zh-CN" b="1" baseline="-8000" dirty="0"/>
              <a:t>r</a:t>
            </a:r>
            <a:r>
              <a:rPr kumimoji="0" lang="en-US" altLang="zh-CN" sz="1800" b="1" baseline="-25000" dirty="0"/>
              <a:t>0</a:t>
            </a:r>
            <a:r>
              <a:rPr kumimoji="0" lang="zh-CN" altLang="en-US" b="1" dirty="0"/>
              <a:t>，由此可推算出晶格能表达式：</a:t>
            </a:r>
          </a:p>
        </p:txBody>
      </p:sp>
      <p:grpSp>
        <p:nvGrpSpPr>
          <p:cNvPr id="19460" name="Group 14"/>
          <p:cNvGrpSpPr>
            <a:grpSpLocks/>
          </p:cNvGrpSpPr>
          <p:nvPr/>
        </p:nvGrpSpPr>
        <p:grpSpPr bwMode="auto">
          <a:xfrm>
            <a:off x="2146788" y="2971800"/>
            <a:ext cx="5233523" cy="895350"/>
            <a:chOff x="1465" y="1975"/>
            <a:chExt cx="3191" cy="564"/>
          </a:xfrm>
        </p:grpSpPr>
        <p:sp>
          <p:nvSpPr>
            <p:cNvPr id="1422338" name="Text Box 2"/>
            <p:cNvSpPr txBox="1">
              <a:spLocks noChangeArrowheads="1"/>
            </p:cNvSpPr>
            <p:nvPr/>
          </p:nvSpPr>
          <p:spPr bwMode="auto">
            <a:xfrm>
              <a:off x="2490" y="2251"/>
              <a:ext cx="975" cy="288"/>
            </a:xfrm>
            <a:prstGeom prst="rect">
              <a:avLst/>
            </a:prstGeom>
            <a:noFill/>
            <a:ln w="9525" algn="ctr">
              <a:noFill/>
              <a:miter lim="800000"/>
              <a:headEnd/>
              <a:tailEnd/>
            </a:ln>
            <a:effectLst/>
          </p:spPr>
          <p:txBody>
            <a:bodyPr>
              <a:spAutoFit/>
            </a:bodyPr>
            <a:lstStyle/>
            <a:p>
              <a:pPr algn="ctr" eaLnBrk="0" hangingPunct="0">
                <a:spcBef>
                  <a:spcPct val="50000"/>
                </a:spcBef>
                <a:defRPr/>
              </a:pPr>
              <a:r>
                <a:rPr kumimoji="0" lang="en-US" altLang="zh-CN" b="1">
                  <a:sym typeface="Symbol" pitchFamily="18" charset="2"/>
                </a:rPr>
                <a:t>4</a:t>
              </a:r>
              <a:r>
                <a:rPr kumimoji="0" lang="en-US" altLang="zh-CN" b="1" i="1">
                  <a:sym typeface="Symbol" pitchFamily="18" charset="2"/>
                </a:rPr>
                <a:t></a:t>
              </a:r>
              <a:r>
                <a:rPr kumimoji="0" lang="en-US" altLang="zh-CN" b="1" baseline="-25000">
                  <a:sym typeface="Symbol" pitchFamily="18" charset="2"/>
                </a:rPr>
                <a:t>0</a:t>
              </a:r>
              <a:r>
                <a:rPr kumimoji="0" lang="en-US" altLang="zh-CN" b="1" i="1">
                  <a:sym typeface="Symbol" pitchFamily="18" charset="2"/>
                </a:rPr>
                <a:t>r</a:t>
              </a:r>
              <a:r>
                <a:rPr kumimoji="0" lang="en-US" altLang="zh-CN" b="1" i="1" baseline="-25000">
                  <a:sym typeface="Symbol" pitchFamily="18" charset="2"/>
                </a:rPr>
                <a:t>0</a:t>
              </a:r>
              <a:endParaRPr kumimoji="0" lang="el-GR" altLang="zh-CN" b="1" i="1" baseline="-25000">
                <a:sym typeface="Symbol" pitchFamily="18" charset="2"/>
              </a:endParaRPr>
            </a:p>
          </p:txBody>
        </p:sp>
        <p:sp>
          <p:nvSpPr>
            <p:cNvPr id="1422339" name="Text Box 3"/>
            <p:cNvSpPr txBox="1">
              <a:spLocks noChangeArrowheads="1"/>
            </p:cNvSpPr>
            <p:nvPr/>
          </p:nvSpPr>
          <p:spPr bwMode="auto">
            <a:xfrm>
              <a:off x="2335" y="1975"/>
              <a:ext cx="1327" cy="288"/>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b="1"/>
                <a:t>  </a:t>
              </a:r>
              <a:r>
                <a:rPr kumimoji="0" lang="en-US" altLang="zh-CN" b="1" i="1"/>
                <a:t>N</a:t>
              </a:r>
              <a:r>
                <a:rPr kumimoji="0" lang="en-US" altLang="zh-CN" b="1" i="1" baseline="-25000"/>
                <a:t>A </a:t>
              </a:r>
              <a:r>
                <a:rPr kumimoji="0" lang="en-US" altLang="zh-CN" b="1" i="1"/>
                <a:t>A</a:t>
              </a:r>
              <a:r>
                <a:rPr kumimoji="0" lang="en-US" altLang="zh-CN" b="1"/>
                <a:t> </a:t>
              </a:r>
              <a:r>
                <a:rPr kumimoji="0" lang="en-US" altLang="zh-CN" b="1" i="1"/>
                <a:t>Z</a:t>
              </a:r>
              <a:r>
                <a:rPr kumimoji="0" lang="en-US" altLang="zh-CN" b="1" baseline="-25000"/>
                <a:t>1</a:t>
              </a:r>
              <a:r>
                <a:rPr kumimoji="0" lang="en-US" altLang="zh-CN" b="1" i="1"/>
                <a:t>Z</a:t>
              </a:r>
              <a:r>
                <a:rPr kumimoji="0" lang="en-US" altLang="zh-CN" b="1" baseline="-25000"/>
                <a:t>2</a:t>
              </a:r>
              <a:r>
                <a:rPr kumimoji="0" lang="en-US" altLang="zh-CN" b="1" i="1"/>
                <a:t>e</a:t>
              </a:r>
              <a:r>
                <a:rPr kumimoji="0" lang="en-US" altLang="zh-CN" b="1" baseline="30000"/>
                <a:t>2</a:t>
              </a:r>
            </a:p>
          </p:txBody>
        </p:sp>
        <p:sp>
          <p:nvSpPr>
            <p:cNvPr id="1422341" name="Text Box 5"/>
            <p:cNvSpPr txBox="1">
              <a:spLocks noChangeArrowheads="1"/>
            </p:cNvSpPr>
            <p:nvPr/>
          </p:nvSpPr>
          <p:spPr bwMode="auto">
            <a:xfrm>
              <a:off x="3840" y="2022"/>
              <a:ext cx="582" cy="288"/>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b="1">
                  <a:sym typeface="Symbol" pitchFamily="18" charset="2"/>
                </a:rPr>
                <a:t>    1</a:t>
              </a:r>
              <a:endParaRPr kumimoji="0" lang="el-GR" altLang="zh-CN" b="1" baseline="30000">
                <a:sym typeface="Symbol" pitchFamily="18" charset="2"/>
              </a:endParaRPr>
            </a:p>
          </p:txBody>
        </p:sp>
        <p:sp>
          <p:nvSpPr>
            <p:cNvPr id="1422342" name="Text Box 6"/>
            <p:cNvSpPr txBox="1">
              <a:spLocks noChangeArrowheads="1"/>
            </p:cNvSpPr>
            <p:nvPr/>
          </p:nvSpPr>
          <p:spPr bwMode="auto">
            <a:xfrm>
              <a:off x="4030" y="2202"/>
              <a:ext cx="345" cy="288"/>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b="1" i="1"/>
                <a:t>n</a:t>
              </a:r>
              <a:endParaRPr kumimoji="0" lang="en-US" altLang="zh-CN" b="1" i="1" baseline="30000"/>
            </a:p>
          </p:txBody>
        </p:sp>
        <p:sp>
          <p:nvSpPr>
            <p:cNvPr id="1422343" name="Text Box 7"/>
            <p:cNvSpPr txBox="1">
              <a:spLocks noChangeArrowheads="1"/>
            </p:cNvSpPr>
            <p:nvPr/>
          </p:nvSpPr>
          <p:spPr bwMode="auto">
            <a:xfrm>
              <a:off x="3514" y="2115"/>
              <a:ext cx="1142" cy="288"/>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b="1" dirty="0">
                  <a:sym typeface="Symbol" pitchFamily="18" charset="2"/>
                </a:rPr>
                <a:t> (1    </a:t>
              </a:r>
              <a:r>
                <a:rPr kumimoji="0" lang="en-US" altLang="zh-CN" b="1" dirty="0"/>
                <a:t>     )</a:t>
              </a:r>
            </a:p>
          </p:txBody>
        </p:sp>
        <p:sp>
          <p:nvSpPr>
            <p:cNvPr id="1422346" name="Text Box 10"/>
            <p:cNvSpPr txBox="1">
              <a:spLocks noChangeArrowheads="1"/>
            </p:cNvSpPr>
            <p:nvPr/>
          </p:nvSpPr>
          <p:spPr bwMode="auto">
            <a:xfrm>
              <a:off x="1465" y="2119"/>
              <a:ext cx="953" cy="291"/>
            </a:xfrm>
            <a:prstGeom prst="rect">
              <a:avLst/>
            </a:prstGeom>
            <a:noFill/>
            <a:ln w="9525">
              <a:noFill/>
              <a:miter lim="800000"/>
              <a:headEnd/>
              <a:tailEnd/>
            </a:ln>
            <a:effectLst/>
          </p:spPr>
          <p:txBody>
            <a:bodyPr>
              <a:spAutoFit/>
            </a:bodyPr>
            <a:lstStyle/>
            <a:p>
              <a:pPr>
                <a:defRPr/>
              </a:pPr>
              <a:r>
                <a:rPr kumimoji="0" lang="en-US" altLang="zh-CN" b="1" i="1" dirty="0"/>
                <a:t>U</a:t>
              </a:r>
              <a:r>
                <a:rPr kumimoji="0" lang="en-US" altLang="zh-CN" b="1" dirty="0"/>
                <a:t> = </a:t>
              </a:r>
              <a:r>
                <a:rPr kumimoji="0" lang="en-US" altLang="zh-CN" b="1" dirty="0">
                  <a:sym typeface="Symbol" pitchFamily="18" charset="2"/>
                </a:rPr>
                <a:t></a:t>
              </a:r>
              <a:r>
                <a:rPr kumimoji="0" lang="en-US" altLang="zh-CN" b="1" i="1" dirty="0"/>
                <a:t>V</a:t>
              </a:r>
              <a:r>
                <a:rPr kumimoji="0" lang="en-US" altLang="zh-CN" b="1" i="1" baseline="-8000" dirty="0"/>
                <a:t>r</a:t>
              </a:r>
              <a:r>
                <a:rPr kumimoji="0" lang="en-US" altLang="zh-CN" sz="1400" b="1" i="1" baseline="-25000" dirty="0"/>
                <a:t>0</a:t>
              </a:r>
              <a:r>
                <a:rPr kumimoji="0" lang="en-US" altLang="zh-CN" sz="1400" b="1" i="1" dirty="0"/>
                <a:t> </a:t>
              </a:r>
              <a:r>
                <a:rPr kumimoji="0" lang="en-US" altLang="zh-CN" b="1" dirty="0"/>
                <a:t>= </a:t>
              </a:r>
            </a:p>
          </p:txBody>
        </p:sp>
        <p:sp>
          <p:nvSpPr>
            <p:cNvPr id="19469" name="Line 11"/>
            <p:cNvSpPr>
              <a:spLocks noChangeShapeType="1"/>
            </p:cNvSpPr>
            <p:nvPr/>
          </p:nvSpPr>
          <p:spPr bwMode="auto">
            <a:xfrm>
              <a:off x="2384" y="2273"/>
              <a:ext cx="1179"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470" name="Line 12"/>
            <p:cNvSpPr>
              <a:spLocks noChangeShapeType="1"/>
            </p:cNvSpPr>
            <p:nvPr/>
          </p:nvSpPr>
          <p:spPr bwMode="auto">
            <a:xfrm>
              <a:off x="3982" y="2280"/>
              <a:ext cx="294" cy="0"/>
            </a:xfrm>
            <a:prstGeom prst="line">
              <a:avLst/>
            </a:prstGeom>
            <a:noFill/>
            <a:ln w="1905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22349" name="Text Box 13"/>
          <p:cNvSpPr txBox="1">
            <a:spLocks noChangeArrowheads="1"/>
          </p:cNvSpPr>
          <p:nvPr/>
        </p:nvSpPr>
        <p:spPr bwMode="auto">
          <a:xfrm>
            <a:off x="163306" y="4073004"/>
            <a:ext cx="8873190" cy="2265941"/>
          </a:xfrm>
          <a:prstGeom prst="rect">
            <a:avLst/>
          </a:prstGeom>
          <a:noFill/>
          <a:ln w="9525">
            <a:noFill/>
            <a:miter lim="800000"/>
            <a:headEnd/>
            <a:tailEnd/>
          </a:ln>
          <a:effectLst/>
        </p:spPr>
        <p:txBody>
          <a:bodyPr wrap="square">
            <a:spAutoFit/>
          </a:bodyPr>
          <a:lstStyle/>
          <a:p>
            <a:pPr marL="1866900" indent="-1866900">
              <a:lnSpc>
                <a:spcPct val="120000"/>
              </a:lnSpc>
              <a:defRPr/>
            </a:pPr>
            <a:r>
              <a:rPr kumimoji="0" lang="zh-CN" altLang="en-US" b="1" dirty="0"/>
              <a:t>式中，</a:t>
            </a:r>
            <a:r>
              <a:rPr kumimoji="0" lang="en-US" altLang="zh-CN" b="1" i="1" dirty="0"/>
              <a:t>A</a:t>
            </a:r>
            <a:r>
              <a:rPr kumimoji="0" lang="en-US" altLang="zh-CN" b="1" dirty="0"/>
              <a:t> ——</a:t>
            </a:r>
            <a:r>
              <a:rPr kumimoji="0" lang="zh-CN" altLang="en-US" dirty="0"/>
              <a:t>马德隆常数</a:t>
            </a:r>
            <a:r>
              <a:rPr kumimoji="0" lang="en-US" altLang="zh-CN" dirty="0"/>
              <a:t>Madelung</a:t>
            </a:r>
            <a:r>
              <a:rPr kumimoji="0" lang="zh-CN" altLang="en-US" b="1" dirty="0"/>
              <a:t>，它与晶格的类型</a:t>
            </a:r>
            <a:r>
              <a:rPr kumimoji="0" lang="en-US" altLang="zh-CN" b="1" dirty="0"/>
              <a:t>(</a:t>
            </a:r>
            <a:r>
              <a:rPr kumimoji="0" lang="zh-CN" altLang="en-US" b="1" dirty="0"/>
              <a:t>包括原子配位数</a:t>
            </a:r>
            <a:r>
              <a:rPr kumimoji="0" lang="en-US" altLang="zh-CN" b="1" dirty="0"/>
              <a:t>)</a:t>
            </a:r>
            <a:r>
              <a:rPr kumimoji="0" lang="zh-CN" altLang="en-US" b="1" dirty="0"/>
              <a:t>有关，不同晶体类型，</a:t>
            </a:r>
            <a:r>
              <a:rPr kumimoji="0" lang="en-US" altLang="zh-CN" b="1" dirty="0"/>
              <a:t>A</a:t>
            </a:r>
            <a:r>
              <a:rPr kumimoji="0" lang="zh-CN" altLang="en-US" b="1" dirty="0"/>
              <a:t>值相差并不是很大；</a:t>
            </a:r>
          </a:p>
          <a:p>
            <a:pPr>
              <a:lnSpc>
                <a:spcPct val="120000"/>
              </a:lnSpc>
              <a:defRPr/>
            </a:pPr>
            <a:r>
              <a:rPr kumimoji="0" lang="zh-CN" altLang="en-US" b="1" dirty="0"/>
              <a:t>      	</a:t>
            </a:r>
            <a:r>
              <a:rPr kumimoji="0" lang="en-US" altLang="zh-CN" b="1" i="1" dirty="0"/>
              <a:t>n</a:t>
            </a:r>
            <a:r>
              <a:rPr kumimoji="0" lang="en-US" altLang="zh-CN" b="1" dirty="0"/>
              <a:t> —— </a:t>
            </a:r>
            <a:r>
              <a:rPr kumimoji="0" lang="zh-CN" altLang="en-US" b="1" dirty="0"/>
              <a:t>与原子的电子构型有关的因子；</a:t>
            </a:r>
          </a:p>
          <a:p>
            <a:pPr>
              <a:lnSpc>
                <a:spcPct val="120000"/>
              </a:lnSpc>
              <a:defRPr/>
            </a:pPr>
            <a:r>
              <a:rPr kumimoji="0" lang="zh-CN" altLang="en-US" b="1" dirty="0"/>
              <a:t>     </a:t>
            </a:r>
            <a:r>
              <a:rPr kumimoji="0" lang="en-US" altLang="zh-CN" b="1" i="1" dirty="0"/>
              <a:t>Z</a:t>
            </a:r>
            <a:r>
              <a:rPr kumimoji="0" lang="en-US" altLang="zh-CN" b="1" baseline="-25000" dirty="0"/>
              <a:t>1</a:t>
            </a:r>
            <a:r>
              <a:rPr kumimoji="0" lang="en-US" altLang="zh-CN" b="1" dirty="0"/>
              <a:t>, </a:t>
            </a:r>
            <a:r>
              <a:rPr kumimoji="0" lang="en-US" altLang="zh-CN" b="1" i="1" dirty="0"/>
              <a:t>Z</a:t>
            </a:r>
            <a:r>
              <a:rPr kumimoji="0" lang="en-US" altLang="zh-CN" b="1" baseline="-25000" dirty="0"/>
              <a:t>2 </a:t>
            </a:r>
            <a:r>
              <a:rPr kumimoji="0" lang="en-US" altLang="zh-CN" b="1" dirty="0"/>
              <a:t>—— </a:t>
            </a:r>
            <a:r>
              <a:rPr kumimoji="0" lang="zh-CN" altLang="en-US" b="1" dirty="0"/>
              <a:t>离子电荷数；</a:t>
            </a:r>
          </a:p>
          <a:p>
            <a:pPr>
              <a:lnSpc>
                <a:spcPct val="120000"/>
              </a:lnSpc>
              <a:defRPr/>
            </a:pPr>
            <a:r>
              <a:rPr kumimoji="0" lang="zh-CN" altLang="en-US" b="1" dirty="0"/>
              <a:t>      	</a:t>
            </a:r>
            <a:r>
              <a:rPr kumimoji="0" lang="en-US" altLang="zh-CN" b="1" i="1" dirty="0"/>
              <a:t>r</a:t>
            </a:r>
            <a:r>
              <a:rPr kumimoji="0" lang="en-US" altLang="zh-CN" b="1" baseline="-25000" dirty="0"/>
              <a:t>0 </a:t>
            </a:r>
            <a:r>
              <a:rPr kumimoji="0" lang="en-US" altLang="zh-CN" b="1" dirty="0"/>
              <a:t>—— </a:t>
            </a:r>
            <a:r>
              <a:rPr kumimoji="0" lang="zh-CN" altLang="en-US" b="1" dirty="0"/>
              <a:t>引力和斥力平衡时的正负离子间距。</a:t>
            </a:r>
          </a:p>
        </p:txBody>
      </p:sp>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0927357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0"/>
          </p:nvPr>
        </p:nvSpPr>
        <p:spPr/>
        <p:txBody>
          <a:bodyPr/>
          <a:lstStyle/>
          <a:p>
            <a:fld id="{45B8A701-AFD2-43CB-A356-4D0DCF8AAF5F}" type="slidenum">
              <a:rPr lang="zh-CN" altLang="en-US" smtClean="0"/>
              <a:pPr/>
              <a:t>19</a:t>
            </a:fld>
            <a:endParaRPr lang="en-US" altLang="zh-CN"/>
          </a:p>
        </p:txBody>
      </p:sp>
      <p:sp>
        <p:nvSpPr>
          <p:cNvPr id="3" name="Text Box 8"/>
          <p:cNvSpPr txBox="1">
            <a:spLocks noChangeArrowheads="1"/>
          </p:cNvSpPr>
          <p:nvPr/>
        </p:nvSpPr>
        <p:spPr bwMode="auto">
          <a:xfrm>
            <a:off x="1979144" y="257274"/>
            <a:ext cx="4969120" cy="57943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CN" altLang="en-US" sz="3200" b="1" dirty="0">
                <a:solidFill>
                  <a:srgbClr val="C00000"/>
                </a:solidFill>
              </a:rPr>
              <a:t>晶格能的理论计算方法</a:t>
            </a:r>
            <a:endParaRPr kumimoji="0" lang="zh-CN" altLang="en-US" sz="2800" b="1" dirty="0">
              <a:solidFill>
                <a:srgbClr val="C00000"/>
              </a:solidFill>
              <a:effectLst>
                <a:outerShdw blurRad="38100" dist="38100" dir="2700000" algn="tl">
                  <a:srgbClr val="C0C0C0"/>
                </a:outerShdw>
              </a:effectLst>
            </a:endParaRPr>
          </a:p>
        </p:txBody>
      </p:sp>
      <p:sp>
        <p:nvSpPr>
          <p:cNvPr id="4" name="矩形 3"/>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8" name="Group 45"/>
          <p:cNvGrpSpPr>
            <a:grpSpLocks/>
          </p:cNvGrpSpPr>
          <p:nvPr/>
        </p:nvGrpSpPr>
        <p:grpSpPr bwMode="auto">
          <a:xfrm>
            <a:off x="1211064" y="1184406"/>
            <a:ext cx="7008813" cy="946150"/>
            <a:chOff x="960" y="2925"/>
            <a:chExt cx="4415" cy="596"/>
          </a:xfrm>
        </p:grpSpPr>
        <p:grpSp>
          <p:nvGrpSpPr>
            <p:cNvPr id="9" name="Group 44"/>
            <p:cNvGrpSpPr>
              <a:grpSpLocks/>
            </p:cNvGrpSpPr>
            <p:nvPr/>
          </p:nvGrpSpPr>
          <p:grpSpPr bwMode="auto">
            <a:xfrm>
              <a:off x="960" y="2925"/>
              <a:ext cx="4415" cy="596"/>
              <a:chOff x="960" y="2925"/>
              <a:chExt cx="4415" cy="596"/>
            </a:xfrm>
          </p:grpSpPr>
          <p:sp>
            <p:nvSpPr>
              <p:cNvPr id="13" name="Rectangle 11"/>
              <p:cNvSpPr>
                <a:spLocks noChangeArrowheads="1"/>
              </p:cNvSpPr>
              <p:nvPr/>
            </p:nvSpPr>
            <p:spPr bwMode="auto">
              <a:xfrm>
                <a:off x="1392" y="2925"/>
                <a:ext cx="2667" cy="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r>
                  <a:rPr lang="zh-CN" altLang="en-US" sz="2800" dirty="0"/>
                  <a:t>  </a:t>
                </a:r>
                <a:r>
                  <a:rPr lang="en-US" altLang="zh-CN" sz="2800" dirty="0"/>
                  <a:t>138490</a:t>
                </a:r>
                <a:r>
                  <a:rPr lang="zh-CN" altLang="en-US" sz="2800" dirty="0"/>
                  <a:t> </a:t>
                </a:r>
                <a:r>
                  <a:rPr lang="en-US" altLang="zh-CN" sz="2800" dirty="0"/>
                  <a:t>AZ</a:t>
                </a:r>
                <a:r>
                  <a:rPr lang="en-US" altLang="zh-CN" sz="2800" baseline="-30000" dirty="0"/>
                  <a:t>+</a:t>
                </a:r>
                <a:r>
                  <a:rPr lang="en-US" altLang="zh-CN" sz="2800" dirty="0"/>
                  <a:t>Z</a:t>
                </a:r>
                <a:r>
                  <a:rPr lang="zh-CN" altLang="en-US" sz="2800" baseline="-30000" dirty="0"/>
                  <a:t>－                  </a:t>
                </a:r>
                <a:r>
                  <a:rPr lang="en-US" altLang="zh-CN" sz="2800" dirty="0"/>
                  <a:t>1</a:t>
                </a:r>
              </a:p>
              <a:p>
                <a:r>
                  <a:rPr lang="en-US" altLang="zh-CN" sz="2800" dirty="0"/>
                  <a:t>             r</a:t>
                </a:r>
                <a:r>
                  <a:rPr lang="en-US" altLang="zh-CN" sz="2800" baseline="-30000" dirty="0"/>
                  <a:t>0                                   </a:t>
                </a:r>
                <a:r>
                  <a:rPr lang="en-US" altLang="zh-CN" sz="2800" dirty="0"/>
                  <a:t>n  </a:t>
                </a:r>
              </a:p>
            </p:txBody>
          </p:sp>
          <p:sp>
            <p:nvSpPr>
              <p:cNvPr id="14" name="Text Box 12"/>
              <p:cNvSpPr txBox="1">
                <a:spLocks noChangeArrowheads="1"/>
              </p:cNvSpPr>
              <p:nvPr/>
            </p:nvSpPr>
            <p:spPr bwMode="auto">
              <a:xfrm>
                <a:off x="960" y="3067"/>
                <a:ext cx="441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just">
                  <a:spcBef>
                    <a:spcPct val="50000"/>
                  </a:spcBef>
                </a:pPr>
                <a:r>
                  <a:rPr lang="en-US" altLang="zh-CN" sz="2800" i="1" dirty="0"/>
                  <a:t>U</a:t>
                </a:r>
                <a:r>
                  <a:rPr lang="zh-CN" altLang="en-US" sz="2800" dirty="0"/>
                  <a:t>＝                               </a:t>
                </a:r>
                <a:r>
                  <a:rPr lang="en-US" altLang="zh-CN" sz="2800" dirty="0"/>
                  <a:t>(1</a:t>
                </a:r>
                <a:r>
                  <a:rPr lang="zh-CN" altLang="en-US" sz="2800" dirty="0"/>
                  <a:t>－    </a:t>
                </a:r>
                <a:r>
                  <a:rPr lang="en-US" altLang="zh-CN" sz="2800" dirty="0"/>
                  <a:t>) kJ·mol</a:t>
                </a:r>
                <a:r>
                  <a:rPr lang="zh-CN" altLang="en-US" sz="2800" baseline="30000" dirty="0"/>
                  <a:t>－</a:t>
                </a:r>
                <a:r>
                  <a:rPr lang="en-US" altLang="zh-CN" sz="2800" baseline="30000" dirty="0"/>
                  <a:t>1</a:t>
                </a:r>
                <a:r>
                  <a:rPr lang="en-US" altLang="zh-CN" dirty="0"/>
                  <a:t>        </a:t>
                </a:r>
                <a:endParaRPr lang="en-US" altLang="zh-CN" dirty="0">
                  <a:latin typeface="宋体" charset="-122"/>
                </a:endParaRPr>
              </a:p>
            </p:txBody>
          </p:sp>
        </p:grpSp>
        <p:grpSp>
          <p:nvGrpSpPr>
            <p:cNvPr id="10" name="Group 16"/>
            <p:cNvGrpSpPr>
              <a:grpSpLocks/>
            </p:cNvGrpSpPr>
            <p:nvPr/>
          </p:nvGrpSpPr>
          <p:grpSpPr bwMode="auto">
            <a:xfrm flipV="1">
              <a:off x="1497" y="3236"/>
              <a:ext cx="2260" cy="0"/>
              <a:chOff x="1758" y="471"/>
              <a:chExt cx="2033" cy="0"/>
            </a:xfrm>
          </p:grpSpPr>
          <p:sp>
            <p:nvSpPr>
              <p:cNvPr id="11" name="Line 13"/>
              <p:cNvSpPr>
                <a:spLocks noChangeShapeType="1"/>
              </p:cNvSpPr>
              <p:nvPr/>
            </p:nvSpPr>
            <p:spPr bwMode="auto">
              <a:xfrm>
                <a:off x="1758" y="471"/>
                <a:ext cx="1366"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sp>
            <p:nvSpPr>
              <p:cNvPr id="12" name="Line 14"/>
              <p:cNvSpPr>
                <a:spLocks noChangeShapeType="1"/>
              </p:cNvSpPr>
              <p:nvPr/>
            </p:nvSpPr>
            <p:spPr bwMode="auto">
              <a:xfrm>
                <a:off x="3647" y="471"/>
                <a:ext cx="144"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p>
            </p:txBody>
          </p:sp>
        </p:grpSp>
      </p:grpSp>
      <p:graphicFrame>
        <p:nvGraphicFramePr>
          <p:cNvPr id="15" name="表格 14">
            <a:extLst>
              <a:ext uri="{FF2B5EF4-FFF2-40B4-BE49-F238E27FC236}">
                <a16:creationId xmlns:a16="http://schemas.microsoft.com/office/drawing/2014/main" id="{2E204B61-F4FA-A24A-A23E-019BE54D08D4}"/>
              </a:ext>
            </a:extLst>
          </p:cNvPr>
          <p:cNvGraphicFramePr>
            <a:graphicFrameLocks noGrp="1"/>
          </p:cNvGraphicFramePr>
          <p:nvPr>
            <p:extLst>
              <p:ext uri="{D42A27DB-BD31-4B8C-83A1-F6EECF244321}">
                <p14:modId xmlns:p14="http://schemas.microsoft.com/office/powerpoint/2010/main" val="542960579"/>
              </p:ext>
            </p:extLst>
          </p:nvPr>
        </p:nvGraphicFramePr>
        <p:xfrm>
          <a:off x="2987824" y="2996952"/>
          <a:ext cx="3456384" cy="2743200"/>
        </p:xfrm>
        <a:graphic>
          <a:graphicData uri="http://schemas.openxmlformats.org/drawingml/2006/table">
            <a:tbl>
              <a:tblPr firstRow="1" bandRow="1">
                <a:tableStyleId>{93296810-A885-4BE3-A3E7-6D5BEEA58F35}</a:tableStyleId>
              </a:tblPr>
              <a:tblGrid>
                <a:gridCol w="1584175">
                  <a:extLst>
                    <a:ext uri="{9D8B030D-6E8A-4147-A177-3AD203B41FA5}">
                      <a16:colId xmlns:a16="http://schemas.microsoft.com/office/drawing/2014/main" val="2359082730"/>
                    </a:ext>
                  </a:extLst>
                </a:gridCol>
                <a:gridCol w="1872209">
                  <a:extLst>
                    <a:ext uri="{9D8B030D-6E8A-4147-A177-3AD203B41FA5}">
                      <a16:colId xmlns:a16="http://schemas.microsoft.com/office/drawing/2014/main" val="670948144"/>
                    </a:ext>
                  </a:extLst>
                </a:gridCol>
              </a:tblGrid>
              <a:tr h="370840">
                <a:tc>
                  <a:txBody>
                    <a:bodyPr/>
                    <a:lstStyle/>
                    <a:p>
                      <a:pPr algn="ctr"/>
                      <a:r>
                        <a:rPr lang="zh-CN" altLang="en-US" sz="2400" dirty="0"/>
                        <a:t>离子构型</a:t>
                      </a:r>
                    </a:p>
                  </a:txBody>
                  <a:tcPr/>
                </a:tc>
                <a:tc>
                  <a:txBody>
                    <a:bodyPr/>
                    <a:lstStyle/>
                    <a:p>
                      <a:pPr algn="ctr"/>
                      <a:r>
                        <a:rPr lang="en-US" altLang="zh-CN" sz="2400" dirty="0"/>
                        <a:t>n</a:t>
                      </a:r>
                      <a:endParaRPr lang="zh-CN" altLang="en-US" sz="2400" dirty="0"/>
                    </a:p>
                  </a:txBody>
                  <a:tcPr/>
                </a:tc>
                <a:extLst>
                  <a:ext uri="{0D108BD9-81ED-4DB2-BD59-A6C34878D82A}">
                    <a16:rowId xmlns:a16="http://schemas.microsoft.com/office/drawing/2014/main" val="1495908204"/>
                  </a:ext>
                </a:extLst>
              </a:tr>
              <a:tr h="370840">
                <a:tc>
                  <a:txBody>
                    <a:bodyPr/>
                    <a:lstStyle/>
                    <a:p>
                      <a:pPr algn="ctr"/>
                      <a:r>
                        <a:rPr lang="en-US" altLang="zh-CN" sz="2400" dirty="0"/>
                        <a:t>He</a:t>
                      </a:r>
                      <a:endParaRPr lang="zh-CN" altLang="en-US" sz="2400" dirty="0"/>
                    </a:p>
                  </a:txBody>
                  <a:tcPr/>
                </a:tc>
                <a:tc>
                  <a:txBody>
                    <a:bodyPr/>
                    <a:lstStyle/>
                    <a:p>
                      <a:pPr algn="ctr"/>
                      <a:r>
                        <a:rPr lang="en-US" altLang="zh-CN" sz="2400" dirty="0"/>
                        <a:t>5</a:t>
                      </a:r>
                      <a:endParaRPr lang="zh-CN" altLang="en-US" sz="2400" dirty="0"/>
                    </a:p>
                  </a:txBody>
                  <a:tcPr/>
                </a:tc>
                <a:extLst>
                  <a:ext uri="{0D108BD9-81ED-4DB2-BD59-A6C34878D82A}">
                    <a16:rowId xmlns:a16="http://schemas.microsoft.com/office/drawing/2014/main" val="1428965900"/>
                  </a:ext>
                </a:extLst>
              </a:tr>
              <a:tr h="370840">
                <a:tc>
                  <a:txBody>
                    <a:bodyPr/>
                    <a:lstStyle/>
                    <a:p>
                      <a:pPr algn="ctr"/>
                      <a:r>
                        <a:rPr lang="en-US" altLang="zh-CN" sz="2400" dirty="0"/>
                        <a:t>Ne</a:t>
                      </a:r>
                      <a:endParaRPr lang="zh-CN" altLang="en-US" sz="2400" dirty="0"/>
                    </a:p>
                  </a:txBody>
                  <a:tcPr/>
                </a:tc>
                <a:tc>
                  <a:txBody>
                    <a:bodyPr/>
                    <a:lstStyle/>
                    <a:p>
                      <a:pPr algn="ctr"/>
                      <a:r>
                        <a:rPr lang="en-US" altLang="zh-CN" sz="2400" dirty="0"/>
                        <a:t>7</a:t>
                      </a:r>
                      <a:endParaRPr lang="zh-CN" altLang="en-US" sz="2400" dirty="0"/>
                    </a:p>
                  </a:txBody>
                  <a:tcPr/>
                </a:tc>
                <a:extLst>
                  <a:ext uri="{0D108BD9-81ED-4DB2-BD59-A6C34878D82A}">
                    <a16:rowId xmlns:a16="http://schemas.microsoft.com/office/drawing/2014/main" val="3037631667"/>
                  </a:ext>
                </a:extLst>
              </a:tr>
              <a:tr h="370840">
                <a:tc>
                  <a:txBody>
                    <a:bodyPr/>
                    <a:lstStyle/>
                    <a:p>
                      <a:pPr algn="ctr"/>
                      <a:r>
                        <a:rPr lang="en-US" altLang="zh-CN" sz="2400" dirty="0" err="1"/>
                        <a:t>Ar</a:t>
                      </a:r>
                      <a:r>
                        <a:rPr lang="en-US" altLang="zh-CN" sz="2400" dirty="0"/>
                        <a:t>, Cu</a:t>
                      </a:r>
                      <a:r>
                        <a:rPr lang="en-US" altLang="zh-CN" sz="2400" baseline="30000" dirty="0"/>
                        <a:t>+</a:t>
                      </a:r>
                      <a:endParaRPr lang="zh-CN" altLang="en-US" sz="2400" baseline="30000" dirty="0"/>
                    </a:p>
                  </a:txBody>
                  <a:tcPr/>
                </a:tc>
                <a:tc>
                  <a:txBody>
                    <a:bodyPr/>
                    <a:lstStyle/>
                    <a:p>
                      <a:pPr algn="ctr"/>
                      <a:r>
                        <a:rPr lang="en-US" altLang="zh-CN" sz="2400" dirty="0"/>
                        <a:t>9</a:t>
                      </a:r>
                      <a:endParaRPr lang="zh-CN" altLang="en-US" sz="2400" dirty="0"/>
                    </a:p>
                  </a:txBody>
                  <a:tcPr/>
                </a:tc>
                <a:extLst>
                  <a:ext uri="{0D108BD9-81ED-4DB2-BD59-A6C34878D82A}">
                    <a16:rowId xmlns:a16="http://schemas.microsoft.com/office/drawing/2014/main" val="3461628506"/>
                  </a:ext>
                </a:extLst>
              </a:tr>
              <a:tr h="370840">
                <a:tc>
                  <a:txBody>
                    <a:bodyPr/>
                    <a:lstStyle/>
                    <a:p>
                      <a:pPr algn="ctr"/>
                      <a:r>
                        <a:rPr lang="en-US" altLang="zh-CN" sz="2400" dirty="0"/>
                        <a:t>Kr, Ag</a:t>
                      </a:r>
                      <a:r>
                        <a:rPr lang="en-US" altLang="zh-CN" sz="2400" baseline="30000" dirty="0"/>
                        <a:t>+</a:t>
                      </a:r>
                      <a:endParaRPr lang="zh-CN" altLang="en-US" sz="2400" baseline="30000" dirty="0"/>
                    </a:p>
                  </a:txBody>
                  <a:tcPr/>
                </a:tc>
                <a:tc>
                  <a:txBody>
                    <a:bodyPr/>
                    <a:lstStyle/>
                    <a:p>
                      <a:pPr algn="ctr"/>
                      <a:r>
                        <a:rPr lang="en-US" altLang="zh-CN" sz="2400" dirty="0"/>
                        <a:t>10</a:t>
                      </a:r>
                      <a:endParaRPr lang="zh-CN" altLang="en-US" sz="2400" dirty="0"/>
                    </a:p>
                  </a:txBody>
                  <a:tcPr/>
                </a:tc>
                <a:extLst>
                  <a:ext uri="{0D108BD9-81ED-4DB2-BD59-A6C34878D82A}">
                    <a16:rowId xmlns:a16="http://schemas.microsoft.com/office/drawing/2014/main" val="4100830586"/>
                  </a:ext>
                </a:extLst>
              </a:tr>
              <a:tr h="370840">
                <a:tc>
                  <a:txBody>
                    <a:bodyPr/>
                    <a:lstStyle/>
                    <a:p>
                      <a:pPr algn="ctr"/>
                      <a:r>
                        <a:rPr lang="en-US" altLang="zh-CN" sz="2400" dirty="0" err="1"/>
                        <a:t>Xe</a:t>
                      </a:r>
                      <a:r>
                        <a:rPr lang="en-US" altLang="zh-CN" sz="2400" dirty="0"/>
                        <a:t>, Au</a:t>
                      </a:r>
                      <a:r>
                        <a:rPr lang="en-US" altLang="zh-CN" sz="2400" baseline="30000" dirty="0"/>
                        <a:t>+</a:t>
                      </a:r>
                      <a:endParaRPr lang="zh-CN" altLang="en-US" sz="2400" baseline="30000" dirty="0"/>
                    </a:p>
                  </a:txBody>
                  <a:tcPr/>
                </a:tc>
                <a:tc>
                  <a:txBody>
                    <a:bodyPr/>
                    <a:lstStyle/>
                    <a:p>
                      <a:pPr algn="ctr"/>
                      <a:r>
                        <a:rPr lang="en-US" altLang="zh-CN" sz="2400" dirty="0"/>
                        <a:t>12</a:t>
                      </a:r>
                      <a:endParaRPr lang="zh-CN" altLang="en-US" sz="2400" dirty="0"/>
                    </a:p>
                  </a:txBody>
                  <a:tcPr/>
                </a:tc>
                <a:extLst>
                  <a:ext uri="{0D108BD9-81ED-4DB2-BD59-A6C34878D82A}">
                    <a16:rowId xmlns:a16="http://schemas.microsoft.com/office/drawing/2014/main" val="1483164924"/>
                  </a:ext>
                </a:extLst>
              </a:tr>
            </a:tbl>
          </a:graphicData>
        </a:graphic>
      </p:graphicFrame>
      <p:sp>
        <p:nvSpPr>
          <p:cNvPr id="16" name="文本框 15">
            <a:extLst>
              <a:ext uri="{FF2B5EF4-FFF2-40B4-BE49-F238E27FC236}">
                <a16:creationId xmlns:a16="http://schemas.microsoft.com/office/drawing/2014/main" id="{85F8B55E-8B73-C146-8869-C61154E9749A}"/>
              </a:ext>
            </a:extLst>
          </p:cNvPr>
          <p:cNvSpPr txBox="1"/>
          <p:nvPr/>
        </p:nvSpPr>
        <p:spPr>
          <a:xfrm>
            <a:off x="2555776" y="2431185"/>
            <a:ext cx="4038285" cy="461665"/>
          </a:xfrm>
          <a:prstGeom prst="rect">
            <a:avLst/>
          </a:prstGeom>
          <a:noFill/>
        </p:spPr>
        <p:txBody>
          <a:bodyPr wrap="none" rtlCol="0">
            <a:spAutoFit/>
          </a:bodyPr>
          <a:lstStyle/>
          <a:p>
            <a:r>
              <a:rPr kumimoji="1" lang="zh-CN" altLang="en-US" dirty="0"/>
              <a:t>不同构型离子的</a:t>
            </a:r>
            <a:r>
              <a:rPr kumimoji="1" lang="en-US" altLang="zh-CN" dirty="0"/>
              <a:t> Born </a:t>
            </a:r>
            <a:r>
              <a:rPr kumimoji="1" lang="zh-CN" altLang="en-US" dirty="0"/>
              <a:t>指数 </a:t>
            </a:r>
            <a:r>
              <a:rPr kumimoji="1" lang="en-US" altLang="zh-CN" dirty="0"/>
              <a:t>n</a:t>
            </a:r>
            <a:endParaRPr kumimoji="1" lang="zh-CN" altLang="en-US" dirty="0"/>
          </a:p>
        </p:txBody>
      </p:sp>
    </p:spTree>
    <p:extLst>
      <p:ext uri="{BB962C8B-B14F-4D97-AF65-F5344CB8AC3E}">
        <p14:creationId xmlns:p14="http://schemas.microsoft.com/office/powerpoint/2010/main" val="18279234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22" name="Text Box 2"/>
          <p:cNvSpPr txBox="1">
            <a:spLocks noChangeArrowheads="1"/>
          </p:cNvSpPr>
          <p:nvPr/>
        </p:nvSpPr>
        <p:spPr bwMode="auto">
          <a:xfrm>
            <a:off x="2169013" y="334397"/>
            <a:ext cx="571612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600" b="1" dirty="0">
                <a:solidFill>
                  <a:srgbClr val="C00000"/>
                </a:solidFill>
                <a:effectLst>
                  <a:outerShdw blurRad="38100" dist="38100" dir="2700000" algn="tl">
                    <a:srgbClr val="C0C0C0"/>
                  </a:outerShdw>
                </a:effectLst>
                <a:latin typeface="微软雅黑" pitchFamily="34" charset="-122"/>
                <a:ea typeface="微软雅黑" pitchFamily="34" charset="-122"/>
              </a:rPr>
              <a:t>第二章   分子和晶体结构</a:t>
            </a:r>
          </a:p>
        </p:txBody>
      </p:sp>
      <p:pic>
        <p:nvPicPr>
          <p:cNvPr id="10246" name="Picture 6"/>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27584" y="5732910"/>
            <a:ext cx="710712" cy="93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Text Box 7"/>
          <p:cNvSpPr txBox="1">
            <a:spLocks noChangeArrowheads="1"/>
          </p:cNvSpPr>
          <p:nvPr/>
        </p:nvSpPr>
        <p:spPr bwMode="auto">
          <a:xfrm>
            <a:off x="1505152" y="5661248"/>
            <a:ext cx="6958820" cy="8763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gn="ctr">
              <a:lnSpc>
                <a:spcPct val="110000"/>
              </a:lnSpc>
            </a:pPr>
            <a:r>
              <a:rPr lang="zh-CN" altLang="en-US" b="1" dirty="0">
                <a:solidFill>
                  <a:srgbClr val="0000FF"/>
                </a:solidFill>
                <a:ea typeface="方正舒体" pitchFamily="2" charset="-122"/>
              </a:rPr>
              <a:t>本章题目分子结构中“结构”内涵与上一章“原子结构中”结构的内涵有何不同？</a:t>
            </a:r>
          </a:p>
        </p:txBody>
      </p:sp>
      <p:sp>
        <p:nvSpPr>
          <p:cNvPr id="6" name="Text Box 3">
            <a:extLst>
              <a:ext uri="{FF2B5EF4-FFF2-40B4-BE49-F238E27FC236}">
                <a16:creationId xmlns:a16="http://schemas.microsoft.com/office/drawing/2014/main" id="{56575C96-6687-3D47-A4EE-E167121692EB}"/>
              </a:ext>
            </a:extLst>
          </p:cNvPr>
          <p:cNvSpPr txBox="1">
            <a:spLocks noChangeArrowheads="1"/>
          </p:cNvSpPr>
          <p:nvPr/>
        </p:nvSpPr>
        <p:spPr bwMode="auto">
          <a:xfrm>
            <a:off x="2555775" y="1380344"/>
            <a:ext cx="5329359" cy="3953133"/>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sz="2800" b="1" dirty="0">
                <a:solidFill>
                  <a:srgbClr val="C00000"/>
                </a:solidFill>
                <a:latin typeface="+mn-lt"/>
                <a:ea typeface="+mj-ea"/>
              </a:rPr>
              <a:t>2.1 </a:t>
            </a:r>
            <a:r>
              <a:rPr lang="en-US" altLang="zh-CN" sz="2800" b="0" dirty="0">
                <a:solidFill>
                  <a:srgbClr val="C00000"/>
                </a:solidFill>
                <a:latin typeface="Arial" panose="020B0604020202020204" pitchFamily="34" charset="0"/>
                <a:cs typeface="Arial" panose="020B0604020202020204" pitchFamily="34" charset="0"/>
              </a:rPr>
              <a:t>Lewis</a:t>
            </a:r>
            <a:r>
              <a:rPr lang="zh-CN" altLang="en-US" sz="2800" b="0" dirty="0">
                <a:solidFill>
                  <a:srgbClr val="C00000"/>
                </a:solidFill>
                <a:latin typeface="Arial" panose="020B0604020202020204" pitchFamily="34" charset="0"/>
                <a:cs typeface="Arial" panose="020B0604020202020204" pitchFamily="34" charset="0"/>
              </a:rPr>
              <a:t>结构</a:t>
            </a:r>
            <a:r>
              <a:rPr lang="en-US" altLang="zh-CN" sz="2800" b="0" dirty="0">
                <a:solidFill>
                  <a:srgbClr val="C00000"/>
                </a:solidFill>
                <a:latin typeface="Arial" panose="020B0604020202020204" pitchFamily="34" charset="0"/>
                <a:cs typeface="Arial" panose="020B0604020202020204" pitchFamily="34" charset="0"/>
              </a:rPr>
              <a:t>−</a:t>
            </a:r>
            <a:r>
              <a:rPr kumimoji="0" lang="zh-CN" altLang="en-US" sz="2800" b="1" dirty="0">
                <a:solidFill>
                  <a:srgbClr val="C00000"/>
                </a:solidFill>
                <a:latin typeface="+mn-lt"/>
                <a:ea typeface="+mj-ea"/>
              </a:rPr>
              <a:t>离子键理论</a:t>
            </a:r>
          </a:p>
          <a:p>
            <a:pPr eaLnBrk="1" hangingPunct="1">
              <a:lnSpc>
                <a:spcPct val="130000"/>
              </a:lnSpc>
            </a:pPr>
            <a:r>
              <a:rPr kumimoji="0" lang="en-US" altLang="zh-CN" sz="2800" dirty="0">
                <a:latin typeface="+mn-lt"/>
                <a:ea typeface="+mj-ea"/>
              </a:rPr>
              <a:t>2.2  </a:t>
            </a:r>
            <a:r>
              <a:rPr kumimoji="0" lang="zh-CN" altLang="en-US" sz="2800" dirty="0">
                <a:latin typeface="+mn-lt"/>
                <a:ea typeface="+mj-ea"/>
              </a:rPr>
              <a:t>价键理论</a:t>
            </a:r>
            <a:r>
              <a:rPr kumimoji="0" lang="en-US" altLang="zh-CN" sz="2800" dirty="0">
                <a:latin typeface="+mn-lt"/>
                <a:ea typeface="+mj-ea"/>
              </a:rPr>
              <a:t>-</a:t>
            </a:r>
            <a:r>
              <a:rPr kumimoji="0" lang="zh-CN" altLang="en-US" sz="2800" dirty="0">
                <a:latin typeface="+mn-lt"/>
                <a:ea typeface="+mj-ea"/>
              </a:rPr>
              <a:t>共价键</a:t>
            </a:r>
          </a:p>
          <a:p>
            <a:pPr eaLnBrk="1" hangingPunct="1">
              <a:lnSpc>
                <a:spcPct val="130000"/>
              </a:lnSpc>
            </a:pPr>
            <a:r>
              <a:rPr kumimoji="0" lang="en-US" altLang="zh-CN" sz="2800" dirty="0">
                <a:latin typeface="+mn-lt"/>
                <a:ea typeface="+mj-ea"/>
              </a:rPr>
              <a:t>2.3  </a:t>
            </a:r>
            <a:r>
              <a:rPr kumimoji="0" lang="zh-CN" altLang="en-US" sz="2800" dirty="0">
                <a:latin typeface="+mn-lt"/>
                <a:ea typeface="+mj-ea"/>
              </a:rPr>
              <a:t>价层电子对互斥理论</a:t>
            </a:r>
          </a:p>
          <a:p>
            <a:pPr eaLnBrk="1" hangingPunct="1">
              <a:lnSpc>
                <a:spcPct val="130000"/>
              </a:lnSpc>
            </a:pPr>
            <a:r>
              <a:rPr kumimoji="0" lang="en-US" altLang="zh-CN" sz="2800" dirty="0">
                <a:latin typeface="+mn-lt"/>
                <a:ea typeface="+mj-ea"/>
              </a:rPr>
              <a:t>2.4  </a:t>
            </a:r>
            <a:r>
              <a:rPr kumimoji="0" lang="zh-CN" altLang="en-US" sz="2800" dirty="0">
                <a:latin typeface="+mn-lt"/>
                <a:ea typeface="+mj-ea"/>
              </a:rPr>
              <a:t>分子轨道理论</a:t>
            </a:r>
          </a:p>
          <a:p>
            <a:pPr eaLnBrk="1" hangingPunct="1">
              <a:lnSpc>
                <a:spcPct val="130000"/>
              </a:lnSpc>
            </a:pPr>
            <a:r>
              <a:rPr kumimoji="0" lang="en-US" altLang="zh-CN" sz="2800" dirty="0">
                <a:latin typeface="+mn-lt"/>
                <a:ea typeface="+mj-ea"/>
              </a:rPr>
              <a:t>2.5</a:t>
            </a:r>
            <a:r>
              <a:rPr kumimoji="0" lang="zh-CN" altLang="en-US" sz="2800" dirty="0">
                <a:latin typeface="+mn-lt"/>
                <a:ea typeface="+mj-ea"/>
              </a:rPr>
              <a:t>  金属键理论</a:t>
            </a:r>
          </a:p>
          <a:p>
            <a:pPr eaLnBrk="1" hangingPunct="1">
              <a:lnSpc>
                <a:spcPct val="130000"/>
              </a:lnSpc>
            </a:pPr>
            <a:r>
              <a:rPr kumimoji="0" lang="en-US" altLang="zh-CN" sz="2800" dirty="0">
                <a:latin typeface="+mn-lt"/>
                <a:ea typeface="+mj-ea"/>
              </a:rPr>
              <a:t>2.6  </a:t>
            </a:r>
            <a:r>
              <a:rPr kumimoji="0" lang="zh-CN" altLang="en-US" sz="2800" dirty="0">
                <a:latin typeface="+mn-lt"/>
                <a:ea typeface="+mj-ea"/>
              </a:rPr>
              <a:t>分子间作用力和氢键</a:t>
            </a:r>
            <a:endParaRPr kumimoji="0" lang="en-US" altLang="zh-CN" sz="2800" dirty="0">
              <a:latin typeface="+mn-lt"/>
              <a:ea typeface="+mj-ea"/>
            </a:endParaRPr>
          </a:p>
          <a:p>
            <a:pPr eaLnBrk="1" hangingPunct="1">
              <a:lnSpc>
                <a:spcPct val="130000"/>
              </a:lnSpc>
            </a:pPr>
            <a:r>
              <a:rPr kumimoji="0" lang="en-US" altLang="zh-CN" sz="2800" dirty="0">
                <a:latin typeface="+mn-lt"/>
                <a:ea typeface="+mj-ea"/>
              </a:rPr>
              <a:t>2.7  </a:t>
            </a:r>
            <a:r>
              <a:rPr kumimoji="0" lang="zh-CN" altLang="en-US" sz="2800" dirty="0">
                <a:latin typeface="+mn-lt"/>
                <a:ea typeface="+mj-ea"/>
              </a:rPr>
              <a:t>晶体结构</a:t>
            </a:r>
            <a:endParaRPr kumimoji="0" lang="en-US" altLang="zh-CN" sz="2800" dirty="0">
              <a:latin typeface="+mn-lt"/>
              <a:ea typeface="+mj-ea"/>
            </a:endParaRPr>
          </a:p>
        </p:txBody>
      </p:sp>
    </p:spTree>
    <p:extLst>
      <p:ext uri="{BB962C8B-B14F-4D97-AF65-F5344CB8AC3E}">
        <p14:creationId xmlns:p14="http://schemas.microsoft.com/office/powerpoint/2010/main" val="3795112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4EAE1238-7C26-41F7-897D-76B82AE9392D}" type="slidenum">
              <a:rPr lang="zh-CN" altLang="en-US"/>
              <a:pPr/>
              <a:t>20</a:t>
            </a:fld>
            <a:endParaRPr lang="en-US" altLang="zh-CN"/>
          </a:p>
        </p:txBody>
      </p:sp>
      <p:graphicFrame>
        <p:nvGraphicFramePr>
          <p:cNvPr id="1199" name="Group 175"/>
          <p:cNvGraphicFramePr>
            <a:graphicFrameLocks noGrp="1"/>
          </p:cNvGraphicFramePr>
          <p:nvPr/>
        </p:nvGraphicFramePr>
        <p:xfrm>
          <a:off x="558020" y="1268760"/>
          <a:ext cx="8046428" cy="4297365"/>
        </p:xfrm>
        <a:graphic>
          <a:graphicData uri="http://schemas.openxmlformats.org/drawingml/2006/table">
            <a:tbl>
              <a:tblPr/>
              <a:tblGrid>
                <a:gridCol w="1293935">
                  <a:extLst>
                    <a:ext uri="{9D8B030D-6E8A-4147-A177-3AD203B41FA5}">
                      <a16:colId xmlns:a16="http://schemas.microsoft.com/office/drawing/2014/main" val="20000"/>
                    </a:ext>
                  </a:extLst>
                </a:gridCol>
                <a:gridCol w="1200150">
                  <a:extLst>
                    <a:ext uri="{9D8B030D-6E8A-4147-A177-3AD203B41FA5}">
                      <a16:colId xmlns:a16="http://schemas.microsoft.com/office/drawing/2014/main" val="20001"/>
                    </a:ext>
                  </a:extLst>
                </a:gridCol>
                <a:gridCol w="1390650">
                  <a:extLst>
                    <a:ext uri="{9D8B030D-6E8A-4147-A177-3AD203B41FA5}">
                      <a16:colId xmlns:a16="http://schemas.microsoft.com/office/drawing/2014/main" val="20002"/>
                    </a:ext>
                  </a:extLst>
                </a:gridCol>
                <a:gridCol w="1386254">
                  <a:extLst>
                    <a:ext uri="{9D8B030D-6E8A-4147-A177-3AD203B41FA5}">
                      <a16:colId xmlns:a16="http://schemas.microsoft.com/office/drawing/2014/main" val="20003"/>
                    </a:ext>
                  </a:extLst>
                </a:gridCol>
                <a:gridCol w="1387719">
                  <a:extLst>
                    <a:ext uri="{9D8B030D-6E8A-4147-A177-3AD203B41FA5}">
                      <a16:colId xmlns:a16="http://schemas.microsoft.com/office/drawing/2014/main" val="20004"/>
                    </a:ext>
                  </a:extLst>
                </a:gridCol>
                <a:gridCol w="1387720">
                  <a:extLst>
                    <a:ext uri="{9D8B030D-6E8A-4147-A177-3AD203B41FA5}">
                      <a16:colId xmlns:a16="http://schemas.microsoft.com/office/drawing/2014/main" val="20005"/>
                    </a:ext>
                  </a:extLst>
                </a:gridCol>
              </a:tblGrid>
              <a:tr h="70167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NaCl</a:t>
                      </a:r>
                      <a:r>
                        <a:rPr kumimoji="1" lang="zh-CN" altLang="en-US" sz="2000" b="1" i="0" u="none" strike="noStrike" cap="none" normalizeH="0" baseline="0">
                          <a:ln>
                            <a:noFill/>
                          </a:ln>
                          <a:solidFill>
                            <a:srgbClr val="006600"/>
                          </a:solidFill>
                          <a:effectLst/>
                          <a:latin typeface="Times New Roman" pitchFamily="18" charset="0"/>
                          <a:ea typeface="黑体" pitchFamily="2" charset="-122"/>
                        </a:rPr>
                        <a:t>型离子化合物</a:t>
                      </a:r>
                    </a:p>
                  </a:txBody>
                  <a:tcPr marL="84406" marR="84406"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006600"/>
                          </a:solidFill>
                          <a:effectLst/>
                          <a:latin typeface="Times New Roman" pitchFamily="18" charset="0"/>
                          <a:ea typeface="黑体" pitchFamily="2" charset="-122"/>
                        </a:rPr>
                        <a:t>Z</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1" u="none" strike="noStrike" cap="none" normalizeH="0" baseline="0">
                          <a:ln>
                            <a:noFill/>
                          </a:ln>
                          <a:solidFill>
                            <a:srgbClr val="FF0000"/>
                          </a:solidFill>
                          <a:effectLst/>
                          <a:latin typeface="Times New Roman" pitchFamily="18" charset="0"/>
                          <a:ea typeface="黑体" pitchFamily="2" charset="-122"/>
                        </a:rPr>
                        <a:t>r</a:t>
                      </a:r>
                      <a:r>
                        <a:rPr kumimoji="1" lang="en-US" altLang="zh-CN" sz="2000" b="1" i="0" u="none" strike="noStrike" cap="none" normalizeH="0" baseline="-25000">
                          <a:ln>
                            <a:noFill/>
                          </a:ln>
                          <a:solidFill>
                            <a:srgbClr val="FF0000"/>
                          </a:solidFill>
                          <a:effectLst/>
                          <a:latin typeface="Times New Roman" pitchFamily="18" charset="0"/>
                          <a:ea typeface="黑体" pitchFamily="2" charset="-122"/>
                        </a:rPr>
                        <a:t>0</a:t>
                      </a:r>
                      <a:r>
                        <a:rPr kumimoji="1" lang="en-US" altLang="zh-CN" sz="2000" b="1" i="0" u="none" strike="noStrike" cap="none" normalizeH="0" baseline="0">
                          <a:ln>
                            <a:noFill/>
                          </a:ln>
                          <a:solidFill>
                            <a:srgbClr val="FF0000"/>
                          </a:solidFill>
                          <a:effectLst/>
                          <a:latin typeface="Times New Roman" pitchFamily="18" charset="0"/>
                          <a:ea typeface="黑体" pitchFamily="2" charset="-122"/>
                        </a:rPr>
                        <a:t>/pm</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1" u="none" strike="noStrike" cap="none" normalizeH="0" baseline="0">
                          <a:ln>
                            <a:noFill/>
                          </a:ln>
                          <a:solidFill>
                            <a:srgbClr val="006600"/>
                          </a:solidFill>
                          <a:effectLst/>
                          <a:latin typeface="Times New Roman" pitchFamily="18" charset="0"/>
                          <a:ea typeface="黑体" pitchFamily="2" charset="-122"/>
                        </a:rPr>
                        <a:t>U</a:t>
                      </a:r>
                      <a:r>
                        <a:rPr kumimoji="1" lang="en-US" altLang="zh-CN" sz="2000" b="1" i="1" u="none" strike="noStrike" cap="none" normalizeH="0" baseline="0">
                          <a:ln>
                            <a:noFill/>
                          </a:ln>
                          <a:solidFill>
                            <a:srgbClr val="006600"/>
                          </a:solidFill>
                          <a:effectLst/>
                          <a:latin typeface="Times New Roman" pitchFamily="18" charset="0"/>
                          <a:ea typeface="黑体" pitchFamily="2" charset="-122"/>
                        </a:rPr>
                        <a:t>/</a:t>
                      </a:r>
                      <a:r>
                        <a:rPr kumimoji="1" lang="en-US" altLang="zh-CN" sz="2000" b="1" i="0" u="none" strike="noStrike" cap="none" normalizeH="0" baseline="0">
                          <a:ln>
                            <a:noFill/>
                          </a:ln>
                          <a:solidFill>
                            <a:srgbClr val="006600"/>
                          </a:solidFill>
                          <a:effectLst/>
                          <a:latin typeface="Times New Roman" pitchFamily="18" charset="0"/>
                          <a:ea typeface="黑体" pitchFamily="2" charset="-122"/>
                        </a:rPr>
                        <a:t>kJ</a:t>
                      </a:r>
                      <a:r>
                        <a:rPr kumimoji="1" lang="en-US" altLang="zh-CN" sz="2000" b="1" i="0" u="none" strike="noStrike" cap="none" normalizeH="0" baseline="0">
                          <a:ln>
                            <a:noFill/>
                          </a:ln>
                          <a:solidFill>
                            <a:srgbClr val="006600"/>
                          </a:solidFill>
                          <a:effectLst/>
                          <a:latin typeface="Times New Roman"/>
                          <a:ea typeface="黑体" pitchFamily="2" charset="-122"/>
                        </a:rPr>
                        <a:t>·</a:t>
                      </a:r>
                      <a:r>
                        <a:rPr kumimoji="1" lang="en-US" altLang="zh-CN" sz="2000" b="1" i="0" u="none" strike="noStrike" cap="none" normalizeH="0" baseline="0">
                          <a:ln>
                            <a:noFill/>
                          </a:ln>
                          <a:solidFill>
                            <a:srgbClr val="006600"/>
                          </a:solidFill>
                          <a:effectLst/>
                          <a:latin typeface="Times New Roman" pitchFamily="18" charset="0"/>
                          <a:ea typeface="黑体" pitchFamily="2" charset="-122"/>
                        </a:rPr>
                        <a:t>mol</a:t>
                      </a:r>
                      <a:r>
                        <a:rPr kumimoji="1" lang="en-US" altLang="zh-CN" sz="2000" b="1" i="0" u="none" strike="noStrike" cap="none" normalizeH="0" baseline="30000">
                          <a:ln>
                            <a:noFill/>
                          </a:ln>
                          <a:solidFill>
                            <a:srgbClr val="006600"/>
                          </a:solidFill>
                          <a:effectLst/>
                          <a:latin typeface="Times New Roman" pitchFamily="18" charset="0"/>
                          <a:ea typeface="黑体" pitchFamily="2" charset="-122"/>
                        </a:rPr>
                        <a:t>-1</a:t>
                      </a:r>
                      <a:endParaRPr kumimoji="1" lang="zh-CN" altLang="zh-CN" sz="2000" b="1" i="1" u="none" strike="noStrike" cap="none" normalizeH="0" baseline="0">
                        <a:ln>
                          <a:noFill/>
                        </a:ln>
                        <a:solidFill>
                          <a:srgbClr val="006600"/>
                        </a:solidFill>
                        <a:effectLst/>
                        <a:latin typeface="Times New Roman" pitchFamily="18" charset="0"/>
                        <a:ea typeface="黑体" pitchFamily="2" charset="-122"/>
                      </a:endParaRP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1" i="0" u="none" strike="noStrike" cap="none" normalizeH="0" baseline="0">
                          <a:ln>
                            <a:noFill/>
                          </a:ln>
                          <a:solidFill>
                            <a:srgbClr val="006600"/>
                          </a:solidFill>
                          <a:effectLst/>
                          <a:latin typeface="Times New Roman" pitchFamily="18" charset="0"/>
                          <a:ea typeface="黑体" pitchFamily="2" charset="-122"/>
                        </a:rPr>
                        <a:t>熔点</a:t>
                      </a:r>
                      <a:r>
                        <a:rPr kumimoji="1" lang="en-US" altLang="zh-CN" sz="2000" b="1" i="0" u="none" strike="noStrike" cap="none" normalizeH="0" baseline="0">
                          <a:ln>
                            <a:noFill/>
                          </a:ln>
                          <a:solidFill>
                            <a:srgbClr val="006600"/>
                          </a:solidFill>
                          <a:effectLst/>
                          <a:latin typeface="Times New Roman" pitchFamily="18" charset="0"/>
                          <a:ea typeface="黑体" pitchFamily="2" charset="-122"/>
                        </a:rPr>
                        <a:t>/</a:t>
                      </a:r>
                      <a:r>
                        <a:rPr kumimoji="1" lang="en-US" altLang="zh-CN" sz="2000" b="1" i="0" u="none" strike="noStrike" cap="none" normalizeH="0" baseline="0">
                          <a:ln>
                            <a:noFill/>
                          </a:ln>
                          <a:solidFill>
                            <a:srgbClr val="006600"/>
                          </a:solidFill>
                          <a:effectLst/>
                          <a:latin typeface="Times New Roman" pitchFamily="18" charset="0"/>
                          <a:ea typeface="黑体" pitchFamily="2" charset="-122"/>
                          <a:sym typeface="Symbol" pitchFamily="18" charset="2"/>
                        </a:rPr>
                        <a:t></a:t>
                      </a:r>
                      <a:r>
                        <a:rPr kumimoji="1" lang="en-US" altLang="zh-CN" sz="2000" b="1" i="0" u="none" strike="noStrike" cap="none" normalizeH="0" baseline="0">
                          <a:ln>
                            <a:noFill/>
                          </a:ln>
                          <a:solidFill>
                            <a:srgbClr val="006600"/>
                          </a:solidFill>
                          <a:effectLst/>
                          <a:latin typeface="Times New Roman" pitchFamily="18" charset="0"/>
                          <a:ea typeface="黑体" pitchFamily="2" charset="-122"/>
                        </a:rPr>
                        <a:t>C</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Mohs</a:t>
                      </a:r>
                      <a:r>
                        <a:rPr kumimoji="1" lang="zh-CN" altLang="en-US" sz="2000" b="1" i="0" u="none" strike="noStrike" cap="none" normalizeH="0" baseline="0">
                          <a:ln>
                            <a:noFill/>
                          </a:ln>
                          <a:solidFill>
                            <a:srgbClr val="006600"/>
                          </a:solidFill>
                          <a:effectLst/>
                          <a:latin typeface="Times New Roman" pitchFamily="18" charset="0"/>
                          <a:ea typeface="黑体" pitchFamily="2" charset="-122"/>
                        </a:rPr>
                        <a:t>硬度</a:t>
                      </a:r>
                    </a:p>
                  </a:txBody>
                  <a:tcPr marL="84406" marR="84406"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2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NaF</a:t>
                      </a:r>
                    </a:p>
                  </a:txBody>
                  <a:tcPr marL="84406" marR="84406" anchor="ctr" horzOverflow="overflow">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231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006600"/>
                          </a:solidFill>
                          <a:effectLst/>
                          <a:latin typeface="Times New Roman" pitchFamily="18" charset="0"/>
                          <a:ea typeface="黑体" pitchFamily="2" charset="-122"/>
                        </a:rPr>
                        <a:t>923</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993</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3.2</a:t>
                      </a:r>
                    </a:p>
                  </a:txBody>
                  <a:tcPr marL="84406" marR="84406" anchor="ctr" horzOverflow="overflow">
                    <a:lnL w="1905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45085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NaCl</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282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786</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801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2.5</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452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NaBr</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298</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747</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747</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&lt;2.5</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43338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Nal</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323</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704</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661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&lt;2.5</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2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MgO</a:t>
                      </a:r>
                    </a:p>
                  </a:txBody>
                  <a:tcPr marL="84406" marR="84406" anchor="ctr" horzOverflow="overflow">
                    <a:lnL>
                      <a:noFill/>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210</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3791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2852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6.5</a:t>
                      </a:r>
                    </a:p>
                  </a:txBody>
                  <a:tcPr marL="84406" marR="84406" anchor="ctr" horzOverflow="overflow">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5"/>
                  </a:ext>
                </a:extLst>
              </a:tr>
              <a:tr h="45085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CaO</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240</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3401</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2614</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4.5</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6"/>
                  </a:ext>
                </a:extLst>
              </a:tr>
              <a:tr h="452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SrO</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257</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3223</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2430</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3.5</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7"/>
                  </a:ext>
                </a:extLst>
              </a:tr>
              <a:tr h="45085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BaO</a:t>
                      </a:r>
                    </a:p>
                  </a:txBody>
                  <a:tcPr marL="84406" marR="84406" anchor="ctr" horzOverflow="overflow">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2</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FF0000"/>
                          </a:solidFill>
                          <a:effectLst/>
                          <a:latin typeface="Times New Roman" pitchFamily="18" charset="0"/>
                          <a:ea typeface="黑体" pitchFamily="2" charset="-122"/>
                        </a:rPr>
                        <a:t>256</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3054</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a:ln>
                            <a:noFill/>
                          </a:ln>
                          <a:solidFill>
                            <a:srgbClr val="006600"/>
                          </a:solidFill>
                          <a:effectLst/>
                          <a:latin typeface="Times New Roman" pitchFamily="18" charset="0"/>
                          <a:ea typeface="黑体" pitchFamily="2" charset="-122"/>
                        </a:rPr>
                        <a:t>1918</a:t>
                      </a:r>
                    </a:p>
                  </a:txBody>
                  <a:tcPr marL="84406" marR="84406" anchor="ctr" horzOverflow="overflow">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1" i="0" u="none" strike="noStrike" cap="none" normalizeH="0" baseline="0" dirty="0">
                          <a:ln>
                            <a:noFill/>
                          </a:ln>
                          <a:solidFill>
                            <a:srgbClr val="006600"/>
                          </a:solidFill>
                          <a:effectLst/>
                          <a:latin typeface="Times New Roman" pitchFamily="18" charset="0"/>
                          <a:ea typeface="黑体" pitchFamily="2" charset="-122"/>
                        </a:rPr>
                        <a:t>3.3</a:t>
                      </a:r>
                    </a:p>
                  </a:txBody>
                  <a:tcPr marL="84406" marR="84406" anchor="ctr" horzOverflow="overflow">
                    <a:lnL w="19050" cap="flat" cmpd="sng" algn="ctr">
                      <a:solidFill>
                        <a:schemeClr val="tx1"/>
                      </a:solidFill>
                      <a:prstDash val="solid"/>
                      <a:round/>
                      <a:headEnd type="none" w="med" len="med"/>
                      <a:tailEnd type="none" w="med" len="med"/>
                    </a:lnL>
                    <a:lnR>
                      <a:noFill/>
                    </a:lnR>
                    <a:lnT>
                      <a:noFill/>
                    </a:lnT>
                    <a:lnB w="1905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1423444" name="Text Box 84"/>
          <p:cNvSpPr txBox="1">
            <a:spLocks noChangeArrowheads="1"/>
          </p:cNvSpPr>
          <p:nvPr/>
        </p:nvSpPr>
        <p:spPr bwMode="auto">
          <a:xfrm>
            <a:off x="899592" y="241484"/>
            <a:ext cx="76302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2800" b="1" dirty="0">
                <a:solidFill>
                  <a:srgbClr val="C00000"/>
                </a:solidFill>
                <a:effectLst>
                  <a:outerShdw blurRad="38100" dist="38100" dir="2700000" algn="tl">
                    <a:srgbClr val="C0C0C0"/>
                  </a:outerShdw>
                </a:effectLst>
              </a:rPr>
              <a:t>离子电荷、</a:t>
            </a:r>
            <a:r>
              <a:rPr kumimoji="0" lang="en-US" altLang="zh-CN" sz="2800" b="1" i="1" dirty="0">
                <a:solidFill>
                  <a:srgbClr val="C00000"/>
                </a:solidFill>
                <a:effectLst>
                  <a:outerShdw blurRad="38100" dist="38100" dir="2700000" algn="tl">
                    <a:srgbClr val="C0C0C0"/>
                  </a:outerShdw>
                </a:effectLst>
              </a:rPr>
              <a:t>r</a:t>
            </a:r>
            <a:r>
              <a:rPr kumimoji="0" lang="en-US" altLang="zh-CN" sz="2800" b="1" baseline="-25000" dirty="0">
                <a:solidFill>
                  <a:srgbClr val="C00000"/>
                </a:solidFill>
                <a:effectLst>
                  <a:outerShdw blurRad="38100" dist="38100" dir="2700000" algn="tl">
                    <a:srgbClr val="C0C0C0"/>
                  </a:outerShdw>
                </a:effectLst>
              </a:rPr>
              <a:t>0</a:t>
            </a:r>
            <a:r>
              <a:rPr kumimoji="0" lang="zh-CN" altLang="en-US" sz="2800" b="1" dirty="0">
                <a:solidFill>
                  <a:srgbClr val="C00000"/>
                </a:solidFill>
                <a:effectLst>
                  <a:outerShdw blurRad="38100" dist="38100" dir="2700000" algn="tl">
                    <a:srgbClr val="C0C0C0"/>
                  </a:outerShdw>
                </a:effectLst>
              </a:rPr>
              <a:t>对晶格能和晶体熔点、硬度的影响</a:t>
            </a:r>
          </a:p>
        </p:txBody>
      </p:sp>
      <p:sp>
        <p:nvSpPr>
          <p:cNvPr id="1423446" name="Text Box 86"/>
          <p:cNvSpPr txBox="1">
            <a:spLocks noChangeArrowheads="1"/>
          </p:cNvSpPr>
          <p:nvPr/>
        </p:nvSpPr>
        <p:spPr bwMode="auto">
          <a:xfrm>
            <a:off x="517281" y="5596372"/>
            <a:ext cx="8206154" cy="1000980"/>
          </a:xfrm>
          <a:prstGeom prst="rect">
            <a:avLst/>
          </a:prstGeom>
          <a:noFill/>
          <a:ln>
            <a:noFill/>
          </a:ln>
          <a:extLst>
            <a:ext uri="{909E8E84-426E-40DD-AFC4-6F175D3DCCD1}">
              <a14:hiddenFill xmlns:a14="http://schemas.microsoft.com/office/drawing/2010/main">
                <a:solidFill>
                  <a:srgbClr val="00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solidFill>
                  <a:schemeClr val="accent2"/>
                </a:solidFill>
                <a:latin typeface="楷体_GB2312" pitchFamily="49" charset="-122"/>
              </a:rPr>
              <a:t>    </a:t>
            </a:r>
            <a:r>
              <a:rPr kumimoji="0" lang="zh-CN" altLang="en-US" b="1" dirty="0">
                <a:solidFill>
                  <a:schemeClr val="accent2"/>
                </a:solidFill>
                <a:latin typeface="楷体_GB2312" pitchFamily="49" charset="-122"/>
              </a:rPr>
              <a:t>离子化合物的晶格能越大，正负离子间结合力越强，相应晶体的熔点越高、硬度越大、热膨胀系数和压缩系数越小。</a:t>
            </a:r>
            <a:endParaRPr kumimoji="0" lang="zh-CN" altLang="en-US" b="1" dirty="0">
              <a:solidFill>
                <a:schemeClr val="accent2"/>
              </a:solidFill>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464679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6E6B68-76A9-9644-8A5B-57982E1A2BE7}"/>
              </a:ext>
            </a:extLst>
          </p:cNvPr>
          <p:cNvSpPr>
            <a:spLocks noGrp="1"/>
          </p:cNvSpPr>
          <p:nvPr>
            <p:ph type="sldNum" sz="quarter" idx="10"/>
          </p:nvPr>
        </p:nvSpPr>
        <p:spPr/>
        <p:txBody>
          <a:bodyPr/>
          <a:lstStyle/>
          <a:p>
            <a:fld id="{95157218-CC9F-47CF-96F4-17AECB8F197D}" type="slidenum">
              <a:rPr lang="zh-CN" altLang="en-US" smtClean="0"/>
              <a:pPr/>
              <a:t>21</a:t>
            </a:fld>
            <a:endParaRPr lang="en-US" altLang="zh-CN"/>
          </a:p>
        </p:txBody>
      </p:sp>
      <p:pic>
        <p:nvPicPr>
          <p:cNvPr id="5" name="图片 4">
            <a:extLst>
              <a:ext uri="{FF2B5EF4-FFF2-40B4-BE49-F238E27FC236}">
                <a16:creationId xmlns:a16="http://schemas.microsoft.com/office/drawing/2014/main" id="{11C34D75-D57F-2140-8956-C1D081524902}"/>
              </a:ext>
            </a:extLst>
          </p:cNvPr>
          <p:cNvPicPr>
            <a:picLocks noChangeAspect="1"/>
          </p:cNvPicPr>
          <p:nvPr/>
        </p:nvPicPr>
        <p:blipFill>
          <a:blip r:embed="rId2"/>
          <a:stretch>
            <a:fillRect/>
          </a:stretch>
        </p:blipFill>
        <p:spPr>
          <a:xfrm>
            <a:off x="107504" y="1918526"/>
            <a:ext cx="4320480" cy="3598706"/>
          </a:xfrm>
          <a:prstGeom prst="rect">
            <a:avLst/>
          </a:prstGeom>
        </p:spPr>
      </p:pic>
      <p:pic>
        <p:nvPicPr>
          <p:cNvPr id="6" name="图片 5">
            <a:extLst>
              <a:ext uri="{FF2B5EF4-FFF2-40B4-BE49-F238E27FC236}">
                <a16:creationId xmlns:a16="http://schemas.microsoft.com/office/drawing/2014/main" id="{0AE8DE4E-A441-2D46-947C-BA3039D0110F}"/>
              </a:ext>
            </a:extLst>
          </p:cNvPr>
          <p:cNvPicPr>
            <a:picLocks noChangeAspect="1"/>
          </p:cNvPicPr>
          <p:nvPr/>
        </p:nvPicPr>
        <p:blipFill>
          <a:blip r:embed="rId3"/>
          <a:stretch>
            <a:fillRect/>
          </a:stretch>
        </p:blipFill>
        <p:spPr>
          <a:xfrm>
            <a:off x="4572000" y="1412776"/>
            <a:ext cx="4455606" cy="4392488"/>
          </a:xfrm>
          <a:prstGeom prst="rect">
            <a:avLst/>
          </a:prstGeom>
        </p:spPr>
      </p:pic>
      <p:sp>
        <p:nvSpPr>
          <p:cNvPr id="7" name="Text Box 84">
            <a:extLst>
              <a:ext uri="{FF2B5EF4-FFF2-40B4-BE49-F238E27FC236}">
                <a16:creationId xmlns:a16="http://schemas.microsoft.com/office/drawing/2014/main" id="{FFE4A72E-6E95-4140-ACA4-995C380388ED}"/>
              </a:ext>
            </a:extLst>
          </p:cNvPr>
          <p:cNvSpPr txBox="1">
            <a:spLocks noChangeArrowheads="1"/>
          </p:cNvSpPr>
          <p:nvPr/>
        </p:nvSpPr>
        <p:spPr bwMode="auto">
          <a:xfrm>
            <a:off x="899592" y="260648"/>
            <a:ext cx="763025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r>
              <a:rPr kumimoji="0" lang="zh-CN" altLang="en-US" sz="3200" b="1" dirty="0">
                <a:solidFill>
                  <a:srgbClr val="C00000"/>
                </a:solidFill>
                <a:effectLst>
                  <a:outerShdw blurRad="38100" dist="38100" dir="2700000" algn="tl">
                    <a:srgbClr val="C0C0C0"/>
                  </a:outerShdw>
                </a:effectLst>
              </a:rPr>
              <a:t>晶格能和一些化学键键能的比较</a:t>
            </a:r>
          </a:p>
        </p:txBody>
      </p:sp>
      <p:sp>
        <p:nvSpPr>
          <p:cNvPr id="8" name="矩形 7">
            <a:extLst>
              <a:ext uri="{FF2B5EF4-FFF2-40B4-BE49-F238E27FC236}">
                <a16:creationId xmlns:a16="http://schemas.microsoft.com/office/drawing/2014/main" id="{0E3783EE-F3E8-704D-BB59-49F179832BB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287819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灯片编号占位符 2"/>
          <p:cNvSpPr>
            <a:spLocks noGrp="1"/>
          </p:cNvSpPr>
          <p:nvPr>
            <p:ph type="sldNum" sz="quarter" idx="10"/>
          </p:nvPr>
        </p:nvSpPr>
        <p:spPr/>
        <p:txBody>
          <a:bodyPr/>
          <a:lstStyle/>
          <a:p>
            <a:fld id="{C4FA9F25-50B6-4ADC-A0AD-C4FB7D989F18}" type="slidenum">
              <a:rPr lang="zh-CN" altLang="en-US"/>
              <a:pPr/>
              <a:t>22</a:t>
            </a:fld>
            <a:endParaRPr lang="en-US" altLang="zh-CN"/>
          </a:p>
        </p:txBody>
      </p:sp>
      <p:sp>
        <p:nvSpPr>
          <p:cNvPr id="1426434" name="Text Box 2"/>
          <p:cNvSpPr txBox="1">
            <a:spLocks noChangeArrowheads="1"/>
          </p:cNvSpPr>
          <p:nvPr/>
        </p:nvSpPr>
        <p:spPr bwMode="auto">
          <a:xfrm>
            <a:off x="303336" y="980728"/>
            <a:ext cx="8661152" cy="2751522"/>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en-US" altLang="zh-CN" b="1" dirty="0"/>
              <a:t> </a:t>
            </a:r>
            <a:r>
              <a:rPr kumimoji="0" lang="zh-CN" altLang="en-US" b="1" dirty="0"/>
              <a:t>和原子一样，离子的电子云连续分布在核周围而没有确定边界。严格地说，离子半径是不能确定的。但在晶体中，正负离子间保持一定的平衡核间距离，显示出离子有一定的大小。我们可以将正负离子看作有一定半径的带电小球，堆积一起构成晶体。因此离子半径是一种接触半径，反映了离子在晶体中显现出的大小。  </a:t>
            </a:r>
          </a:p>
        </p:txBody>
      </p:sp>
      <p:grpSp>
        <p:nvGrpSpPr>
          <p:cNvPr id="22535" name="Group 7"/>
          <p:cNvGrpSpPr>
            <a:grpSpLocks/>
          </p:cNvGrpSpPr>
          <p:nvPr/>
        </p:nvGrpSpPr>
        <p:grpSpPr bwMode="auto">
          <a:xfrm>
            <a:off x="756188" y="3357562"/>
            <a:ext cx="3311769" cy="3455988"/>
            <a:chOff x="237" y="2187"/>
            <a:chExt cx="2260" cy="2177"/>
          </a:xfrm>
        </p:grpSpPr>
        <p:pic>
          <p:nvPicPr>
            <p:cNvPr id="22536" name="Picture 3"/>
            <p:cNvPicPr>
              <a:picLocks noChangeAspect="1" noChangeArrowheads="1"/>
            </p:cNvPicPr>
            <p:nvPr/>
          </p:nvPicPr>
          <p:blipFill>
            <a:blip r:embed="rId2">
              <a:lum contrast="6000"/>
              <a:extLst>
                <a:ext uri="{28A0092B-C50C-407E-A947-70E740481C1C}">
                  <a14:useLocalDpi xmlns:a14="http://schemas.microsoft.com/office/drawing/2010/main"/>
                </a:ext>
              </a:extLst>
            </a:blip>
            <a:srcRect/>
            <a:stretch>
              <a:fillRect/>
            </a:stretch>
          </p:blipFill>
          <p:spPr bwMode="auto">
            <a:xfrm>
              <a:off x="756" y="2187"/>
              <a:ext cx="1356" cy="1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FF00FF"/>
                  </a:solidFill>
                  <a:miter lim="800000"/>
                  <a:headEnd/>
                  <a:tailEnd/>
                </a14:hiddenLine>
              </a:ext>
            </a:extLst>
          </p:spPr>
        </p:pic>
        <p:sp>
          <p:nvSpPr>
            <p:cNvPr id="1426438" name="Text Box 6"/>
            <p:cNvSpPr txBox="1">
              <a:spLocks noChangeArrowheads="1"/>
            </p:cNvSpPr>
            <p:nvPr/>
          </p:nvSpPr>
          <p:spPr bwMode="auto">
            <a:xfrm>
              <a:off x="237" y="3346"/>
              <a:ext cx="2260" cy="1018"/>
            </a:xfrm>
            <a:prstGeom prst="rect">
              <a:avLst/>
            </a:prstGeom>
            <a:noFill/>
            <a:ln w="9525">
              <a:noFill/>
              <a:miter lim="800000"/>
              <a:headEnd/>
              <a:tailEnd/>
            </a:ln>
            <a:effectLst/>
          </p:spPr>
          <p:txBody>
            <a:bodyPr wrap="square">
              <a:spAutoFit/>
            </a:bodyPr>
            <a:lstStyle/>
            <a:p>
              <a:pPr>
                <a:lnSpc>
                  <a:spcPct val="110000"/>
                </a:lnSpc>
                <a:defRPr/>
              </a:pPr>
              <a:r>
                <a:rPr kumimoji="0" lang="en-US" altLang="zh-CN" sz="1800" b="1" dirty="0">
                  <a:solidFill>
                    <a:schemeClr val="tx2"/>
                  </a:solidFill>
                </a:rPr>
                <a:t>        </a:t>
              </a:r>
              <a:r>
                <a:rPr kumimoji="0" lang="zh-CN" altLang="en-US" sz="1800" b="1" dirty="0">
                  <a:solidFill>
                    <a:schemeClr val="tx2"/>
                  </a:solidFill>
                </a:rPr>
                <a:t>晶体中相邻正负离子间距可由</a:t>
              </a:r>
              <a:r>
                <a:rPr kumimoji="0" lang="en-US" altLang="zh-CN" sz="1800" b="1" dirty="0">
                  <a:solidFill>
                    <a:schemeClr val="tx2"/>
                  </a:solidFill>
                </a:rPr>
                <a:t>X</a:t>
              </a:r>
              <a:r>
                <a:rPr kumimoji="0" lang="zh-CN" altLang="en-US" sz="1800" b="1" dirty="0">
                  <a:solidFill>
                    <a:schemeClr val="tx2"/>
                  </a:solidFill>
                </a:rPr>
                <a:t>射线衍射法测定。假定该距离等于正负离子半径之和，若知道了负离子半径，即可推算出正离子的半径。</a:t>
              </a:r>
              <a:r>
                <a:rPr kumimoji="0" lang="zh-CN" altLang="en-US" sz="1800" b="1" dirty="0">
                  <a:solidFill>
                    <a:schemeClr val="bg1"/>
                  </a:solidFill>
                </a:rPr>
                <a:t>        </a:t>
              </a:r>
            </a:p>
          </p:txBody>
        </p:sp>
      </p:grpSp>
      <p:sp>
        <p:nvSpPr>
          <p:cNvPr id="22539" name="Rectangle 11"/>
          <p:cNvSpPr>
            <a:spLocks noGrp="1" noChangeArrowheads="1"/>
          </p:cNvSpPr>
          <p:nvPr>
            <p:ph type="title"/>
          </p:nvPr>
        </p:nvSpPr>
        <p:spPr>
          <a:xfrm>
            <a:off x="2962490" y="257721"/>
            <a:ext cx="2977662" cy="434975"/>
          </a:xfrm>
        </p:spPr>
        <p:txBody>
          <a:bodyPr/>
          <a:lstStyle/>
          <a:p>
            <a:r>
              <a:rPr lang="zh-CN" altLang="en-US" sz="3200" dirty="0">
                <a:solidFill>
                  <a:srgbClr val="C00000"/>
                </a:solidFill>
              </a:rPr>
              <a:t>离子半径</a:t>
            </a:r>
          </a:p>
        </p:txBody>
      </p:sp>
      <p:pic>
        <p:nvPicPr>
          <p:cNvPr id="22540" name="Picture 1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81387" y="3500438"/>
            <a:ext cx="2858965" cy="305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矩形 8"/>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7168493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C914F902-FA71-4405-909E-1733FE602C2A}" type="slidenum">
              <a:rPr lang="zh-CN" altLang="en-US"/>
              <a:pPr/>
              <a:t>23</a:t>
            </a:fld>
            <a:endParaRPr lang="en-US" altLang="zh-CN"/>
          </a:p>
        </p:txBody>
      </p:sp>
      <p:sp>
        <p:nvSpPr>
          <p:cNvPr id="1427458" name="Text Box 2"/>
          <p:cNvSpPr txBox="1">
            <a:spLocks noChangeArrowheads="1"/>
          </p:cNvSpPr>
          <p:nvPr/>
        </p:nvSpPr>
        <p:spPr bwMode="auto">
          <a:xfrm>
            <a:off x="2483768" y="188640"/>
            <a:ext cx="4249615"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buClr>
                <a:srgbClr val="FF0000"/>
              </a:buClr>
              <a:buFont typeface="Wingdings" pitchFamily="2" charset="2"/>
              <a:buNone/>
            </a:pPr>
            <a:r>
              <a:rPr lang="zh-CN" altLang="en-US" sz="3200" b="1" dirty="0">
                <a:solidFill>
                  <a:srgbClr val="C00000"/>
                </a:solidFill>
              </a:rPr>
              <a:t>离子半径的计算方法</a:t>
            </a:r>
            <a:endParaRPr kumimoji="0" lang="zh-CN" altLang="en-US" sz="2800" b="1" dirty="0">
              <a:solidFill>
                <a:srgbClr val="C00000"/>
              </a:solidFill>
              <a:effectLst>
                <a:outerShdw blurRad="38100" dist="38100" dir="2700000" algn="tl">
                  <a:srgbClr val="C0C0C0"/>
                </a:outerShdw>
              </a:effectLst>
            </a:endParaRPr>
          </a:p>
        </p:txBody>
      </p:sp>
      <p:sp>
        <p:nvSpPr>
          <p:cNvPr id="1427459" name="Text Box 3"/>
          <p:cNvSpPr txBox="1">
            <a:spLocks noChangeArrowheads="1"/>
          </p:cNvSpPr>
          <p:nvPr/>
        </p:nvSpPr>
        <p:spPr bwMode="auto">
          <a:xfrm>
            <a:off x="279684" y="1124744"/>
            <a:ext cx="8612796" cy="2492990"/>
          </a:xfrm>
          <a:prstGeom prst="rect">
            <a:avLst/>
          </a:prstGeom>
          <a:noFill/>
          <a:ln w="9525">
            <a:noFill/>
            <a:miter lim="800000"/>
            <a:headEnd/>
            <a:tailEnd/>
          </a:ln>
          <a:effectLst/>
        </p:spPr>
        <p:txBody>
          <a:bodyPr wrap="square">
            <a:spAutoFit/>
          </a:bodyPr>
          <a:lstStyle>
            <a:lvl1pPr marL="285750" indent="-28575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t>1) </a:t>
            </a:r>
            <a:r>
              <a:rPr kumimoji="0" lang="en-US" altLang="zh-CN" b="1" dirty="0" err="1"/>
              <a:t>Lande</a:t>
            </a:r>
            <a:r>
              <a:rPr kumimoji="0" lang="zh-CN" altLang="en-US" b="1" dirty="0"/>
              <a:t>方法</a:t>
            </a:r>
            <a:r>
              <a:rPr kumimoji="0" lang="en-US" altLang="zh-CN" b="1" dirty="0"/>
              <a:t>(1920) —— </a:t>
            </a:r>
            <a:r>
              <a:rPr kumimoji="0" lang="zh-CN" altLang="en-US" b="1" dirty="0"/>
              <a:t>从某些晶体中负离子比正离子大得多而彼此互相接触的事实出发，由实验测定所得负离子间距离的一半，即可得该负离子的半径。以获得的数据</a:t>
            </a:r>
            <a:r>
              <a:rPr kumimoji="0" lang="en-US" altLang="zh-CN" b="1" dirty="0"/>
              <a:t>(</a:t>
            </a:r>
            <a:r>
              <a:rPr kumimoji="0" lang="en-US" altLang="zh-CN" b="1" dirty="0">
                <a:solidFill>
                  <a:srgbClr val="FF0000"/>
                </a:solidFill>
              </a:rPr>
              <a:t>S</a:t>
            </a:r>
            <a:r>
              <a:rPr kumimoji="0" lang="en-US" altLang="zh-CN" b="1" baseline="30000" dirty="0">
                <a:solidFill>
                  <a:srgbClr val="FF0000"/>
                </a:solidFill>
              </a:rPr>
              <a:t>2</a:t>
            </a:r>
            <a:r>
              <a:rPr kumimoji="0" lang="en-US" altLang="zh-CN" b="1" baseline="30000" dirty="0">
                <a:solidFill>
                  <a:srgbClr val="FF0000"/>
                </a:solidFill>
                <a:sym typeface="Symbol" pitchFamily="18" charset="2"/>
              </a:rPr>
              <a:t></a:t>
            </a:r>
            <a:r>
              <a:rPr kumimoji="0" lang="zh-CN" altLang="en-US" b="1" dirty="0">
                <a:solidFill>
                  <a:srgbClr val="FF0000"/>
                </a:solidFill>
              </a:rPr>
              <a:t>或</a:t>
            </a:r>
            <a:r>
              <a:rPr kumimoji="0" lang="en-US" altLang="zh-CN" b="1" dirty="0">
                <a:solidFill>
                  <a:srgbClr val="FF0000"/>
                </a:solidFill>
              </a:rPr>
              <a:t>Se</a:t>
            </a:r>
            <a:r>
              <a:rPr kumimoji="0" lang="en-US" altLang="zh-CN" b="1" baseline="30000" dirty="0">
                <a:solidFill>
                  <a:srgbClr val="FF0000"/>
                </a:solidFill>
              </a:rPr>
              <a:t>2</a:t>
            </a:r>
            <a:r>
              <a:rPr kumimoji="0" lang="en-US" altLang="zh-CN" b="1" baseline="30000" dirty="0">
                <a:solidFill>
                  <a:srgbClr val="FF0000"/>
                </a:solidFill>
                <a:sym typeface="Symbol" pitchFamily="18" charset="2"/>
              </a:rPr>
              <a:t></a:t>
            </a:r>
            <a:r>
              <a:rPr kumimoji="0" lang="en-US" altLang="zh-CN" b="1" dirty="0"/>
              <a:t>)</a:t>
            </a:r>
            <a:r>
              <a:rPr kumimoji="0" lang="zh-CN" altLang="en-US" b="1" dirty="0"/>
              <a:t>为基准，求得能与其直接接触的正离子半径。再由此推算其它一些负离子的半径。</a:t>
            </a:r>
          </a:p>
        </p:txBody>
      </p:sp>
      <p:sp>
        <p:nvSpPr>
          <p:cNvPr id="1427460" name="Text Box 4"/>
          <p:cNvSpPr txBox="1">
            <a:spLocks noChangeArrowheads="1"/>
          </p:cNvSpPr>
          <p:nvPr/>
        </p:nvSpPr>
        <p:spPr bwMode="auto">
          <a:xfrm>
            <a:off x="5893777" y="4476751"/>
            <a:ext cx="2932235" cy="93634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zh-CN" altLang="en-US" b="1" dirty="0"/>
              <a:t>正负离子、负离子与负离子都接触</a:t>
            </a:r>
          </a:p>
        </p:txBody>
      </p:sp>
      <p:pic>
        <p:nvPicPr>
          <p:cNvPr id="23565" name="Picture 1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00100" y="3838576"/>
            <a:ext cx="4636477" cy="2111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363026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82D7B8E7-C499-480A-9B60-8FFA566D7924}" type="slidenum">
              <a:rPr lang="zh-CN" altLang="en-US"/>
              <a:pPr/>
              <a:t>24</a:t>
            </a:fld>
            <a:endParaRPr lang="en-US" altLang="zh-CN"/>
          </a:p>
        </p:txBody>
      </p:sp>
      <p:sp>
        <p:nvSpPr>
          <p:cNvPr id="1428482" name="Text Box 1026"/>
          <p:cNvSpPr txBox="1">
            <a:spLocks noChangeArrowheads="1"/>
          </p:cNvSpPr>
          <p:nvPr/>
        </p:nvSpPr>
        <p:spPr bwMode="auto">
          <a:xfrm>
            <a:off x="230832" y="1056101"/>
            <a:ext cx="8445624" cy="2012859"/>
          </a:xfrm>
          <a:prstGeom prst="rect">
            <a:avLst/>
          </a:prstGeom>
          <a:noFill/>
          <a:ln w="9525">
            <a:noFill/>
            <a:miter lim="800000"/>
            <a:headEnd/>
            <a:tailEnd/>
          </a:ln>
          <a:effectLst/>
        </p:spPr>
        <p:txBody>
          <a:bodyPr wrap="square">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t> 2) Goldschmidt</a:t>
            </a:r>
            <a:r>
              <a:rPr kumimoji="0" lang="zh-CN" altLang="en-US" b="1" dirty="0"/>
              <a:t>方法</a:t>
            </a:r>
            <a:r>
              <a:rPr kumimoji="0" lang="en-US" altLang="zh-CN" b="1" dirty="0"/>
              <a:t>(1927)—— </a:t>
            </a:r>
            <a:r>
              <a:rPr kumimoji="0" lang="zh-CN" altLang="en-US" b="1" dirty="0"/>
              <a:t>采用他人利用正负离子对光折射能力不同而求得的</a:t>
            </a:r>
            <a:r>
              <a:rPr kumimoji="0" lang="en-US" altLang="zh-CN" b="1" dirty="0">
                <a:solidFill>
                  <a:srgbClr val="FF0000"/>
                </a:solidFill>
              </a:rPr>
              <a:t>F</a:t>
            </a:r>
            <a:r>
              <a:rPr kumimoji="0" lang="en-US" altLang="zh-CN" b="1" baseline="30000" dirty="0">
                <a:solidFill>
                  <a:srgbClr val="FF0000"/>
                </a:solidFill>
                <a:sym typeface="Symbol" pitchFamily="18" charset="2"/>
              </a:rPr>
              <a:t></a:t>
            </a:r>
            <a:r>
              <a:rPr kumimoji="0" lang="zh-CN" altLang="en-US" b="1" dirty="0">
                <a:solidFill>
                  <a:srgbClr val="FF0000"/>
                </a:solidFill>
              </a:rPr>
              <a:t>半径</a:t>
            </a:r>
            <a:r>
              <a:rPr kumimoji="0" lang="en-US" altLang="zh-CN" b="1" dirty="0">
                <a:solidFill>
                  <a:srgbClr val="FF0000"/>
                </a:solidFill>
              </a:rPr>
              <a:t>(133 pm)</a:t>
            </a:r>
            <a:r>
              <a:rPr kumimoji="0" lang="zh-CN" altLang="en-US" b="1" dirty="0">
                <a:solidFill>
                  <a:srgbClr val="FF0000"/>
                </a:solidFill>
              </a:rPr>
              <a:t>和</a:t>
            </a:r>
            <a:r>
              <a:rPr kumimoji="0" lang="en-US" altLang="zh-CN" b="1" dirty="0">
                <a:solidFill>
                  <a:srgbClr val="FF0000"/>
                </a:solidFill>
              </a:rPr>
              <a:t>O</a:t>
            </a:r>
            <a:r>
              <a:rPr kumimoji="0" lang="en-US" altLang="zh-CN" b="1" baseline="30000" dirty="0">
                <a:solidFill>
                  <a:srgbClr val="FF0000"/>
                </a:solidFill>
              </a:rPr>
              <a:t>2</a:t>
            </a:r>
            <a:r>
              <a:rPr kumimoji="0" lang="en-US" altLang="zh-CN" b="1" baseline="30000" dirty="0">
                <a:solidFill>
                  <a:srgbClr val="FF0000"/>
                </a:solidFill>
                <a:sym typeface="Symbol" pitchFamily="18" charset="2"/>
              </a:rPr>
              <a:t></a:t>
            </a:r>
            <a:r>
              <a:rPr kumimoji="0" lang="zh-CN" altLang="en-US" b="1" dirty="0">
                <a:solidFill>
                  <a:srgbClr val="FF0000"/>
                </a:solidFill>
              </a:rPr>
              <a:t>半径</a:t>
            </a:r>
            <a:r>
              <a:rPr kumimoji="0" lang="en-US" altLang="zh-CN" b="1" dirty="0">
                <a:solidFill>
                  <a:srgbClr val="FF0000"/>
                </a:solidFill>
              </a:rPr>
              <a:t>(132 pm)</a:t>
            </a:r>
            <a:r>
              <a:rPr kumimoji="0" lang="zh-CN" altLang="en-US" b="1" dirty="0">
                <a:solidFill>
                  <a:srgbClr val="FF0000"/>
                </a:solidFill>
              </a:rPr>
              <a:t>为基准</a:t>
            </a:r>
            <a:r>
              <a:rPr kumimoji="0" lang="zh-CN" altLang="en-US" b="1" dirty="0"/>
              <a:t>，再按实验求得的</a:t>
            </a:r>
            <a:r>
              <a:rPr kumimoji="0" lang="en-US" altLang="zh-CN" b="1" i="1" dirty="0"/>
              <a:t>r</a:t>
            </a:r>
            <a:r>
              <a:rPr kumimoji="0" lang="en-US" altLang="zh-CN" b="1" baseline="-25000" dirty="0"/>
              <a:t>0</a:t>
            </a:r>
            <a:r>
              <a:rPr kumimoji="0" lang="en-US" altLang="zh-CN" b="1" dirty="0"/>
              <a:t> (</a:t>
            </a:r>
            <a:r>
              <a:rPr kumimoji="0" lang="zh-CN" altLang="en-US" b="1" dirty="0"/>
              <a:t>正负离子间距</a:t>
            </a:r>
            <a:r>
              <a:rPr kumimoji="0" lang="en-US" altLang="zh-CN" b="1" dirty="0"/>
              <a:t>)</a:t>
            </a:r>
            <a:r>
              <a:rPr kumimoji="0" lang="zh-CN" altLang="en-US" b="1" dirty="0"/>
              <a:t>推出近百种离子半径数据，称为</a:t>
            </a:r>
            <a:r>
              <a:rPr kumimoji="0" lang="en-US" altLang="zh-CN" b="1" dirty="0"/>
              <a:t>Goldschmidt</a:t>
            </a:r>
            <a:r>
              <a:rPr kumimoji="0" lang="zh-CN" altLang="en-US" b="1" dirty="0"/>
              <a:t>数据。</a:t>
            </a:r>
          </a:p>
        </p:txBody>
      </p:sp>
      <p:sp>
        <p:nvSpPr>
          <p:cNvPr id="1428483" name="Text Box 1027"/>
          <p:cNvSpPr txBox="1">
            <a:spLocks noChangeArrowheads="1"/>
          </p:cNvSpPr>
          <p:nvPr/>
        </p:nvSpPr>
        <p:spPr bwMode="auto">
          <a:xfrm>
            <a:off x="303335" y="3144099"/>
            <a:ext cx="8488973" cy="3453253"/>
          </a:xfrm>
          <a:prstGeom prst="rect">
            <a:avLst/>
          </a:prstGeom>
          <a:noFill/>
          <a:ln w="9525">
            <a:noFill/>
            <a:miter lim="800000"/>
            <a:headEnd/>
            <a:tailEnd/>
          </a:ln>
          <a:effectLst/>
        </p:spPr>
        <p:txBody>
          <a:bodyPr wrap="square">
            <a:spAutoFit/>
          </a:bodyPr>
          <a:lstStyle>
            <a:lvl1pPr marL="285750" indent="-28575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t>3) Pauling</a:t>
            </a:r>
            <a:r>
              <a:rPr kumimoji="0" lang="zh-CN" altLang="en-US" b="1" dirty="0"/>
              <a:t>方法</a:t>
            </a:r>
            <a:r>
              <a:rPr kumimoji="0" lang="en-US" altLang="zh-CN" b="1" dirty="0"/>
              <a:t>(1960) —— </a:t>
            </a:r>
            <a:r>
              <a:rPr kumimoji="0" lang="zh-CN" altLang="en-US" b="1" dirty="0"/>
              <a:t>从离子半径与离子有效核电荷</a:t>
            </a:r>
            <a:r>
              <a:rPr kumimoji="0" lang="en-US" altLang="zh-CN" b="1" dirty="0"/>
              <a:t>(</a:t>
            </a:r>
            <a:r>
              <a:rPr kumimoji="0" lang="en-US" altLang="zh-CN" b="1" i="1" dirty="0"/>
              <a:t>Z</a:t>
            </a:r>
            <a:r>
              <a:rPr kumimoji="0" lang="en-US" altLang="zh-CN" b="1" baseline="30000" dirty="0">
                <a:sym typeface="Symbol" pitchFamily="18" charset="2"/>
              </a:rPr>
              <a:t></a:t>
            </a:r>
            <a:r>
              <a:rPr kumimoji="0" lang="en-US" altLang="zh-CN" b="1" dirty="0"/>
              <a:t>)</a:t>
            </a:r>
            <a:r>
              <a:rPr kumimoji="0" lang="zh-CN" altLang="en-US" b="1" dirty="0"/>
              <a:t>成反比</a:t>
            </a:r>
            <a:r>
              <a:rPr kumimoji="0" lang="en-US" altLang="zh-CN" b="1" dirty="0"/>
              <a:t>(</a:t>
            </a:r>
            <a:r>
              <a:rPr kumimoji="0" lang="en-US" altLang="zh-CN" b="1" i="1" dirty="0"/>
              <a:t>r</a:t>
            </a:r>
            <a:r>
              <a:rPr kumimoji="0" lang="en-US" altLang="zh-CN" b="1" baseline="-25000" dirty="0">
                <a:sym typeface="Symbol" pitchFamily="18" charset="2"/>
              </a:rPr>
              <a:t></a:t>
            </a:r>
            <a:r>
              <a:rPr kumimoji="0" lang="en-US" altLang="zh-CN" b="1" i="1" dirty="0">
                <a:sym typeface="Symbol" pitchFamily="18" charset="2"/>
              </a:rPr>
              <a:t> </a:t>
            </a:r>
            <a:r>
              <a:rPr kumimoji="0" lang="en-US" altLang="zh-CN" b="1" dirty="0"/>
              <a:t>= </a:t>
            </a:r>
            <a:r>
              <a:rPr kumimoji="0" lang="en-US" altLang="zh-CN" b="1" i="1" dirty="0"/>
              <a:t>C</a:t>
            </a:r>
            <a:r>
              <a:rPr kumimoji="0" lang="en-US" altLang="zh-CN" b="1" dirty="0"/>
              <a:t>/</a:t>
            </a:r>
            <a:r>
              <a:rPr kumimoji="0" lang="en-US" altLang="zh-CN" b="1" i="1" dirty="0"/>
              <a:t>Z</a:t>
            </a:r>
            <a:r>
              <a:rPr kumimoji="0" lang="en-US" altLang="zh-CN" b="1" baseline="30000" dirty="0">
                <a:sym typeface="Symbol" pitchFamily="18" charset="2"/>
              </a:rPr>
              <a:t></a:t>
            </a:r>
            <a:r>
              <a:rPr kumimoji="0" lang="en-US" altLang="zh-CN" b="1" dirty="0"/>
              <a:t>)</a:t>
            </a:r>
            <a:r>
              <a:rPr kumimoji="0" lang="zh-CN" altLang="en-US" b="1" dirty="0"/>
              <a:t>的规则出发，</a:t>
            </a:r>
            <a:r>
              <a:rPr kumimoji="0" lang="zh-CN" altLang="en-US" b="1" dirty="0">
                <a:solidFill>
                  <a:srgbClr val="FF0000"/>
                </a:solidFill>
              </a:rPr>
              <a:t>首先测得碱金属和卤素等电子离子对</a:t>
            </a:r>
            <a:r>
              <a:rPr kumimoji="0" lang="en-US" altLang="zh-CN" b="1" dirty="0">
                <a:solidFill>
                  <a:srgbClr val="FF0000"/>
                </a:solidFill>
              </a:rPr>
              <a:t>(</a:t>
            </a:r>
            <a:r>
              <a:rPr kumimoji="0" lang="en-US" altLang="zh-CN" b="1" dirty="0" err="1">
                <a:solidFill>
                  <a:srgbClr val="FF0000"/>
                </a:solidFill>
              </a:rPr>
              <a:t>Na</a:t>
            </a:r>
            <a:r>
              <a:rPr kumimoji="0" lang="en-US" altLang="zh-CN" b="1" baseline="30000" dirty="0" err="1">
                <a:solidFill>
                  <a:srgbClr val="FF0000"/>
                </a:solidFill>
              </a:rPr>
              <a:t>+</a:t>
            </a:r>
            <a:r>
              <a:rPr kumimoji="0" lang="en-US" altLang="zh-CN" b="1" dirty="0" err="1">
                <a:solidFill>
                  <a:srgbClr val="FF0000"/>
                </a:solidFill>
              </a:rPr>
              <a:t>F</a:t>
            </a:r>
            <a:r>
              <a:rPr kumimoji="0" lang="en-US" altLang="zh-CN" b="1" baseline="30000" dirty="0">
                <a:solidFill>
                  <a:srgbClr val="FF0000"/>
                </a:solidFill>
                <a:sym typeface="Symbol" pitchFamily="18" charset="2"/>
              </a:rPr>
              <a:t></a:t>
            </a:r>
            <a:r>
              <a:rPr kumimoji="0" lang="en-US" altLang="zh-CN" b="1" dirty="0">
                <a:solidFill>
                  <a:srgbClr val="FF0000"/>
                </a:solidFill>
              </a:rPr>
              <a:t>, </a:t>
            </a:r>
            <a:r>
              <a:rPr kumimoji="0" lang="en-US" altLang="zh-CN" b="1" dirty="0" err="1">
                <a:solidFill>
                  <a:srgbClr val="FF0000"/>
                </a:solidFill>
              </a:rPr>
              <a:t>K</a:t>
            </a:r>
            <a:r>
              <a:rPr kumimoji="0" lang="en-US" altLang="zh-CN" b="1" baseline="30000" dirty="0" err="1">
                <a:solidFill>
                  <a:srgbClr val="FF0000"/>
                </a:solidFill>
              </a:rPr>
              <a:t>+</a:t>
            </a:r>
            <a:r>
              <a:rPr kumimoji="0" lang="en-US" altLang="zh-CN" b="1" dirty="0" err="1">
                <a:solidFill>
                  <a:srgbClr val="FF0000"/>
                </a:solidFill>
              </a:rPr>
              <a:t>Cl</a:t>
            </a:r>
            <a:r>
              <a:rPr kumimoji="0" lang="en-US" altLang="zh-CN" b="1" baseline="30000" dirty="0">
                <a:solidFill>
                  <a:srgbClr val="FF0000"/>
                </a:solidFill>
                <a:sym typeface="Symbol" pitchFamily="18" charset="2"/>
              </a:rPr>
              <a:t></a:t>
            </a:r>
            <a:r>
              <a:rPr kumimoji="0" lang="en-US" altLang="zh-CN" b="1" dirty="0">
                <a:solidFill>
                  <a:srgbClr val="FF0000"/>
                </a:solidFill>
              </a:rPr>
              <a:t>)</a:t>
            </a:r>
            <a:r>
              <a:rPr kumimoji="0" lang="zh-CN" altLang="en-US" b="1" dirty="0">
                <a:solidFill>
                  <a:srgbClr val="FF0000"/>
                </a:solidFill>
              </a:rPr>
              <a:t>的离子半径</a:t>
            </a:r>
            <a:r>
              <a:rPr kumimoji="0" lang="zh-CN" altLang="en-US" b="1" dirty="0"/>
              <a:t>，再用这种单价离子半径的计算式和</a:t>
            </a:r>
            <a:r>
              <a:rPr kumimoji="0" lang="en-US" altLang="zh-CN" b="1" i="1" dirty="0"/>
              <a:t>C</a:t>
            </a:r>
            <a:r>
              <a:rPr kumimoji="0" lang="zh-CN" altLang="en-US" b="1" dirty="0"/>
              <a:t>值去求其它离子的单价半径。然后再经高价离子在晶体中的压缩效应校正求得</a:t>
            </a:r>
            <a:r>
              <a:rPr kumimoji="0" lang="en-US" altLang="zh-CN" b="1" dirty="0"/>
              <a:t>Mg</a:t>
            </a:r>
            <a:r>
              <a:rPr kumimoji="0" lang="en-US" altLang="zh-CN" b="1" baseline="30000" dirty="0"/>
              <a:t>2</a:t>
            </a:r>
            <a:r>
              <a:rPr kumimoji="0" lang="zh-CN" altLang="en-US" b="1" baseline="30000" dirty="0"/>
              <a:t>＋</a:t>
            </a:r>
            <a:r>
              <a:rPr kumimoji="0" lang="zh-CN" altLang="en-US" b="1" dirty="0"/>
              <a:t>和</a:t>
            </a:r>
            <a:r>
              <a:rPr kumimoji="0" lang="en-US" altLang="zh-CN" b="1" dirty="0"/>
              <a:t>O</a:t>
            </a:r>
            <a:r>
              <a:rPr kumimoji="0" lang="en-US" altLang="zh-CN" b="1" baseline="30000" dirty="0"/>
              <a:t>2</a:t>
            </a:r>
            <a:r>
              <a:rPr kumimoji="0" lang="en-US" altLang="zh-CN" b="1" baseline="30000" dirty="0">
                <a:sym typeface="Symbol" pitchFamily="18" charset="2"/>
              </a:rPr>
              <a:t></a:t>
            </a:r>
            <a:r>
              <a:rPr kumimoji="0" lang="zh-CN" altLang="en-US" b="1" dirty="0"/>
              <a:t>离子的半径。再以</a:t>
            </a:r>
            <a:r>
              <a:rPr kumimoji="0" lang="en-US" altLang="zh-CN" b="1" i="1" dirty="0">
                <a:solidFill>
                  <a:srgbClr val="FF0000"/>
                </a:solidFill>
              </a:rPr>
              <a:t>r</a:t>
            </a:r>
            <a:r>
              <a:rPr kumimoji="0" lang="en-US" altLang="zh-CN" b="1" baseline="-25000" dirty="0">
                <a:solidFill>
                  <a:srgbClr val="FF0000"/>
                </a:solidFill>
              </a:rPr>
              <a:t>O</a:t>
            </a:r>
            <a:r>
              <a:rPr kumimoji="0" lang="en-US" altLang="zh-CN" b="1" baseline="-38000" dirty="0">
                <a:solidFill>
                  <a:srgbClr val="FF0000"/>
                </a:solidFill>
              </a:rPr>
              <a:t>2</a:t>
            </a:r>
            <a:r>
              <a:rPr kumimoji="0" lang="en-US" altLang="zh-CN" b="1" baseline="-25000" dirty="0">
                <a:solidFill>
                  <a:srgbClr val="FF0000"/>
                </a:solidFill>
              </a:rPr>
              <a:t>-</a:t>
            </a:r>
            <a:r>
              <a:rPr kumimoji="0" lang="en-US" altLang="zh-CN" b="1" dirty="0">
                <a:solidFill>
                  <a:srgbClr val="FF0000"/>
                </a:solidFill>
              </a:rPr>
              <a:t> = 140 pm</a:t>
            </a:r>
            <a:r>
              <a:rPr kumimoji="0" lang="zh-CN" altLang="en-US" b="1" dirty="0">
                <a:solidFill>
                  <a:srgbClr val="FF0000"/>
                </a:solidFill>
              </a:rPr>
              <a:t>为基准</a:t>
            </a:r>
            <a:r>
              <a:rPr kumimoji="0" lang="zh-CN" altLang="en-US" b="1" dirty="0"/>
              <a:t>，由实验</a:t>
            </a:r>
            <a:r>
              <a:rPr kumimoji="0" lang="en-US" altLang="zh-CN" b="1" i="1" dirty="0"/>
              <a:t>r</a:t>
            </a:r>
            <a:r>
              <a:rPr kumimoji="0" lang="en-US" altLang="zh-CN" b="1" baseline="-25000" dirty="0"/>
              <a:t>0</a:t>
            </a:r>
            <a:r>
              <a:rPr kumimoji="0" lang="zh-CN" altLang="en-US" b="1" dirty="0"/>
              <a:t>推算其它所有离子半径。</a:t>
            </a:r>
            <a:r>
              <a:rPr kumimoji="0" lang="en-US" altLang="zh-CN" b="1" dirty="0"/>
              <a:t>Pauling</a:t>
            </a:r>
            <a:r>
              <a:rPr kumimoji="0" lang="zh-CN" altLang="en-US" b="1" dirty="0"/>
              <a:t>离子半径广泛被采用。</a:t>
            </a:r>
          </a:p>
        </p:txBody>
      </p:sp>
      <p:sp>
        <p:nvSpPr>
          <p:cNvPr id="5" name="Text Box 2"/>
          <p:cNvSpPr txBox="1">
            <a:spLocks noChangeArrowheads="1"/>
          </p:cNvSpPr>
          <p:nvPr/>
        </p:nvSpPr>
        <p:spPr bwMode="auto">
          <a:xfrm>
            <a:off x="2483768" y="188640"/>
            <a:ext cx="4249615"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buClr>
                <a:srgbClr val="FF0000"/>
              </a:buClr>
              <a:buFont typeface="Wingdings" pitchFamily="2" charset="2"/>
              <a:buNone/>
            </a:pPr>
            <a:r>
              <a:rPr lang="zh-CN" altLang="en-US" sz="3200" b="1" dirty="0">
                <a:solidFill>
                  <a:srgbClr val="C00000"/>
                </a:solidFill>
              </a:rPr>
              <a:t>离子半径的计算方法</a:t>
            </a:r>
            <a:endParaRPr kumimoji="0" lang="zh-CN" altLang="en-US" sz="2800" b="1" dirty="0">
              <a:solidFill>
                <a:srgbClr val="C00000"/>
              </a:solidFill>
              <a:effectLst>
                <a:outerShdw blurRad="38100" dist="38100" dir="2700000" algn="tl">
                  <a:srgbClr val="C0C0C0"/>
                </a:outerShdw>
              </a:effectLst>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6710478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602DF873-ADA1-40D9-8A30-55F133E43916}" type="slidenum">
              <a:rPr lang="zh-CN" altLang="en-US"/>
              <a:pPr/>
              <a:t>25</a:t>
            </a:fld>
            <a:endParaRPr lang="en-US" altLang="zh-CN"/>
          </a:p>
        </p:txBody>
      </p:sp>
      <p:sp>
        <p:nvSpPr>
          <p:cNvPr id="1429506" name="Text Box 2"/>
          <p:cNvSpPr txBox="1">
            <a:spLocks noChangeArrowheads="1"/>
          </p:cNvSpPr>
          <p:nvPr/>
        </p:nvSpPr>
        <p:spPr bwMode="auto">
          <a:xfrm>
            <a:off x="383931" y="1219201"/>
            <a:ext cx="8267700" cy="4413516"/>
          </a:xfrm>
          <a:prstGeom prst="rect">
            <a:avLst/>
          </a:prstGeom>
          <a:noFill/>
          <a:ln w="9525">
            <a:noFill/>
            <a:miter lim="800000"/>
            <a:headEnd/>
            <a:tailEnd/>
          </a:ln>
          <a:effectLst/>
        </p:spPr>
        <p:txBody>
          <a:bodyPr>
            <a:spAutoFit/>
          </a:bodyPr>
          <a:lstStyle>
            <a:lvl1pPr marL="381000" indent="-381000"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pPr>
            <a:r>
              <a:rPr kumimoji="0" lang="en-US" altLang="zh-CN" b="1" dirty="0"/>
              <a:t>4) Shannon</a:t>
            </a:r>
            <a:r>
              <a:rPr kumimoji="0" lang="zh-CN" altLang="en-US" b="1" dirty="0"/>
              <a:t>有效离子半径</a:t>
            </a:r>
            <a:r>
              <a:rPr kumimoji="0" lang="en-US" altLang="zh-CN" b="1" dirty="0"/>
              <a:t>(1976) —— 1968</a:t>
            </a:r>
            <a:r>
              <a:rPr kumimoji="0" lang="zh-CN" altLang="en-US" b="1" dirty="0"/>
              <a:t>年</a:t>
            </a:r>
            <a:r>
              <a:rPr kumimoji="0" lang="en-US" altLang="zh-CN" b="1" dirty="0"/>
              <a:t>Ladd</a:t>
            </a:r>
            <a:r>
              <a:rPr kumimoji="0" lang="zh-CN" altLang="en-US" b="1" dirty="0"/>
              <a:t>用电子云密度图提出较新的离子半径数据。</a:t>
            </a:r>
            <a:r>
              <a:rPr kumimoji="0" lang="en-US" altLang="zh-CN" b="1" dirty="0"/>
              <a:t>1976</a:t>
            </a:r>
            <a:r>
              <a:rPr kumimoji="0" lang="zh-CN" altLang="en-US" b="1" dirty="0"/>
              <a:t>年</a:t>
            </a:r>
            <a:r>
              <a:rPr kumimoji="0" lang="en-US" altLang="zh-CN" b="1" dirty="0"/>
              <a:t>Shannon</a:t>
            </a:r>
            <a:r>
              <a:rPr kumimoji="0" lang="zh-CN" altLang="en-US" b="1" dirty="0"/>
              <a:t>等采用高分辨</a:t>
            </a:r>
            <a:r>
              <a:rPr kumimoji="0" lang="en-US" altLang="zh-CN" b="1" dirty="0"/>
              <a:t>X</a:t>
            </a:r>
            <a:r>
              <a:rPr kumimoji="0" lang="zh-CN" altLang="en-US" b="1" dirty="0"/>
              <a:t>射线衍射法求得上千种氧化物和氟化物中正负离子间距离</a:t>
            </a:r>
            <a:r>
              <a:rPr kumimoji="0" lang="en-US" altLang="zh-CN" b="1" dirty="0"/>
              <a:t>(</a:t>
            </a:r>
            <a:r>
              <a:rPr kumimoji="0" lang="en-US" altLang="zh-CN" b="1" i="1" dirty="0"/>
              <a:t>r</a:t>
            </a:r>
            <a:r>
              <a:rPr kumimoji="0" lang="en-US" altLang="zh-CN" b="1" baseline="-25000" dirty="0"/>
              <a:t>0</a:t>
            </a:r>
            <a:r>
              <a:rPr kumimoji="0" lang="en-US" altLang="zh-CN" b="1" dirty="0"/>
              <a:t>)</a:t>
            </a:r>
            <a:r>
              <a:rPr kumimoji="0" lang="zh-CN" altLang="en-US" b="1" dirty="0"/>
              <a:t>，</a:t>
            </a:r>
            <a:r>
              <a:rPr kumimoji="0" lang="zh-CN" altLang="en-US" b="1" dirty="0">
                <a:solidFill>
                  <a:srgbClr val="FF0000"/>
                </a:solidFill>
              </a:rPr>
              <a:t>并以</a:t>
            </a:r>
            <a:r>
              <a:rPr kumimoji="0" lang="en-US" altLang="zh-CN" b="1" dirty="0">
                <a:solidFill>
                  <a:srgbClr val="FF0000"/>
                </a:solidFill>
              </a:rPr>
              <a:t>Pauling</a:t>
            </a:r>
            <a:r>
              <a:rPr kumimoji="0" lang="zh-CN" altLang="en-US" b="1" dirty="0">
                <a:solidFill>
                  <a:srgbClr val="FF0000"/>
                </a:solidFill>
              </a:rPr>
              <a:t>的</a:t>
            </a:r>
            <a:r>
              <a:rPr kumimoji="0" lang="en-US" altLang="zh-CN" b="1" i="1" dirty="0">
                <a:solidFill>
                  <a:srgbClr val="FF0000"/>
                </a:solidFill>
              </a:rPr>
              <a:t>r</a:t>
            </a:r>
            <a:r>
              <a:rPr kumimoji="0" lang="en-US" altLang="zh-CN" b="1" baseline="-25000" dirty="0">
                <a:solidFill>
                  <a:srgbClr val="FF0000"/>
                </a:solidFill>
              </a:rPr>
              <a:t>O</a:t>
            </a:r>
            <a:r>
              <a:rPr kumimoji="0" lang="en-US" altLang="zh-CN" b="1" baseline="-38000" dirty="0">
                <a:solidFill>
                  <a:srgbClr val="FF0000"/>
                </a:solidFill>
              </a:rPr>
              <a:t>2</a:t>
            </a:r>
            <a:r>
              <a:rPr kumimoji="0" lang="en-US" altLang="zh-CN" b="1" dirty="0">
                <a:solidFill>
                  <a:srgbClr val="FF0000"/>
                </a:solidFill>
              </a:rPr>
              <a:t>(140 pm)</a:t>
            </a:r>
            <a:r>
              <a:rPr kumimoji="0" lang="zh-CN" altLang="en-US" b="1" dirty="0">
                <a:solidFill>
                  <a:srgbClr val="FF0000"/>
                </a:solidFill>
              </a:rPr>
              <a:t>、</a:t>
            </a:r>
            <a:r>
              <a:rPr kumimoji="0" lang="en-US" altLang="zh-CN" b="1" dirty="0">
                <a:solidFill>
                  <a:srgbClr val="FF0000"/>
                </a:solidFill>
              </a:rPr>
              <a:t>Goldschmidt</a:t>
            </a:r>
            <a:r>
              <a:rPr kumimoji="0" lang="zh-CN" altLang="en-US" b="1" dirty="0">
                <a:solidFill>
                  <a:srgbClr val="FF0000"/>
                </a:solidFill>
              </a:rPr>
              <a:t>的</a:t>
            </a:r>
            <a:r>
              <a:rPr kumimoji="0" lang="en-US" altLang="zh-CN" b="1" i="1" dirty="0" err="1">
                <a:solidFill>
                  <a:srgbClr val="FF0000"/>
                </a:solidFill>
              </a:rPr>
              <a:t>r</a:t>
            </a:r>
            <a:r>
              <a:rPr kumimoji="0" lang="en-US" altLang="zh-CN" b="1" baseline="-25000" dirty="0" err="1">
                <a:solidFill>
                  <a:srgbClr val="FF0000"/>
                </a:solidFill>
              </a:rPr>
              <a:t>F</a:t>
            </a:r>
            <a:r>
              <a:rPr kumimoji="0" lang="en-US" altLang="zh-CN" b="1" dirty="0">
                <a:solidFill>
                  <a:srgbClr val="FF0000"/>
                </a:solidFill>
              </a:rPr>
              <a:t>(133 pm)</a:t>
            </a:r>
            <a:r>
              <a:rPr kumimoji="0" lang="zh-CN" altLang="en-US" b="1" dirty="0">
                <a:solidFill>
                  <a:srgbClr val="FF0000"/>
                </a:solidFill>
              </a:rPr>
              <a:t>为基准，或以</a:t>
            </a:r>
            <a:r>
              <a:rPr kumimoji="0" lang="en-US" altLang="zh-CN" b="1" dirty="0">
                <a:solidFill>
                  <a:srgbClr val="FF0000"/>
                </a:solidFill>
              </a:rPr>
              <a:t>O</a:t>
            </a:r>
            <a:r>
              <a:rPr kumimoji="0" lang="en-US" altLang="zh-CN" b="1" baseline="-25000" dirty="0">
                <a:solidFill>
                  <a:srgbClr val="FF0000"/>
                </a:solidFill>
              </a:rPr>
              <a:t>2</a:t>
            </a:r>
            <a:r>
              <a:rPr kumimoji="0" lang="en-US" altLang="zh-CN" b="1" dirty="0">
                <a:solidFill>
                  <a:srgbClr val="FF0000"/>
                </a:solidFill>
              </a:rPr>
              <a:t> (126 pm)</a:t>
            </a:r>
            <a:r>
              <a:rPr kumimoji="0" lang="zh-CN" altLang="en-US" b="1" dirty="0">
                <a:solidFill>
                  <a:srgbClr val="FF0000"/>
                </a:solidFill>
              </a:rPr>
              <a:t>、</a:t>
            </a:r>
            <a:r>
              <a:rPr kumimoji="0" lang="en-US" altLang="zh-CN" b="1" dirty="0">
                <a:solidFill>
                  <a:srgbClr val="FF0000"/>
                </a:solidFill>
              </a:rPr>
              <a:t>F</a:t>
            </a:r>
            <a:r>
              <a:rPr kumimoji="0" lang="en-US" altLang="zh-CN" b="1" baseline="30000" dirty="0">
                <a:solidFill>
                  <a:srgbClr val="FF0000"/>
                </a:solidFill>
                <a:sym typeface="Symbol" pitchFamily="18" charset="2"/>
              </a:rPr>
              <a:t> </a:t>
            </a:r>
            <a:r>
              <a:rPr kumimoji="0" lang="en-US" altLang="zh-CN" b="1" dirty="0">
                <a:solidFill>
                  <a:srgbClr val="FF0000"/>
                </a:solidFill>
              </a:rPr>
              <a:t>(119 pm)</a:t>
            </a:r>
            <a:r>
              <a:rPr kumimoji="0" lang="zh-CN" altLang="en-US" b="1" dirty="0">
                <a:solidFill>
                  <a:srgbClr val="FF0000"/>
                </a:solidFill>
              </a:rPr>
              <a:t>为基准，</a:t>
            </a:r>
            <a:r>
              <a:rPr kumimoji="0" lang="zh-CN" altLang="en-US" b="1" dirty="0"/>
              <a:t>而且考虑到离子在晶体中配位数、电子自旋情况、几何构型等影响，经多次修正，推算出一套较完整的离子半径数据。因正负离子半径和与实验测定的核间距离吻合得最好，故称为</a:t>
            </a:r>
            <a:r>
              <a:rPr kumimoji="0" lang="zh-CN" altLang="en-US" b="1" dirty="0">
                <a:solidFill>
                  <a:srgbClr val="FF0000"/>
                </a:solidFill>
              </a:rPr>
              <a:t>有效离子半径。</a:t>
            </a:r>
          </a:p>
        </p:txBody>
      </p:sp>
      <p:sp>
        <p:nvSpPr>
          <p:cNvPr id="4" name="Text Box 2"/>
          <p:cNvSpPr txBox="1">
            <a:spLocks noChangeArrowheads="1"/>
          </p:cNvSpPr>
          <p:nvPr/>
        </p:nvSpPr>
        <p:spPr bwMode="auto">
          <a:xfrm>
            <a:off x="2483768" y="188640"/>
            <a:ext cx="4249615"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buClr>
                <a:srgbClr val="FF0000"/>
              </a:buClr>
              <a:buFont typeface="Wingdings" pitchFamily="2" charset="2"/>
              <a:buNone/>
            </a:pPr>
            <a:r>
              <a:rPr lang="zh-CN" altLang="en-US" sz="3200" b="1" dirty="0">
                <a:solidFill>
                  <a:srgbClr val="C00000"/>
                </a:solidFill>
              </a:rPr>
              <a:t>离子半径的计算方法</a:t>
            </a:r>
            <a:endParaRPr kumimoji="0" lang="zh-CN" altLang="en-US" sz="2800" b="1" dirty="0">
              <a:solidFill>
                <a:srgbClr val="C00000"/>
              </a:solidFill>
              <a:effectLst>
                <a:outerShdw blurRad="38100" dist="38100" dir="2700000" algn="tl">
                  <a:srgbClr val="C0C0C0"/>
                </a:outerShdw>
              </a:effectLst>
            </a:endParaRPr>
          </a:p>
        </p:txBody>
      </p:sp>
      <p:sp>
        <p:nvSpPr>
          <p:cNvPr id="5" name="矩形 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3375035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A3BEC57-8EE6-9D47-B7B9-87853D87C06B}"/>
              </a:ext>
            </a:extLst>
          </p:cNvPr>
          <p:cNvSpPr>
            <a:spLocks noGrp="1"/>
          </p:cNvSpPr>
          <p:nvPr>
            <p:ph type="sldNum" sz="quarter" idx="10"/>
          </p:nvPr>
        </p:nvSpPr>
        <p:spPr/>
        <p:txBody>
          <a:bodyPr/>
          <a:lstStyle/>
          <a:p>
            <a:fld id="{45B8A701-AFD2-43CB-A356-4D0DCF8AAF5F}" type="slidenum">
              <a:rPr lang="zh-CN" altLang="en-US" smtClean="0"/>
              <a:pPr/>
              <a:t>26</a:t>
            </a:fld>
            <a:endParaRPr lang="en-US" altLang="zh-CN"/>
          </a:p>
        </p:txBody>
      </p:sp>
      <p:pic>
        <p:nvPicPr>
          <p:cNvPr id="3" name="Picture 2">
            <a:extLst>
              <a:ext uri="{FF2B5EF4-FFF2-40B4-BE49-F238E27FC236}">
                <a16:creationId xmlns:a16="http://schemas.microsoft.com/office/drawing/2014/main" id="{D87EBBE0-49AF-704F-9B98-36D95C3070EA}"/>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47713" y="993378"/>
            <a:ext cx="8644767" cy="558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 Box 2">
            <a:extLst>
              <a:ext uri="{FF2B5EF4-FFF2-40B4-BE49-F238E27FC236}">
                <a16:creationId xmlns:a16="http://schemas.microsoft.com/office/drawing/2014/main" id="{8B93A7F4-5823-2D4B-ACAA-B850D9B94256}"/>
              </a:ext>
            </a:extLst>
          </p:cNvPr>
          <p:cNvSpPr txBox="1">
            <a:spLocks noChangeArrowheads="1"/>
          </p:cNvSpPr>
          <p:nvPr/>
        </p:nvSpPr>
        <p:spPr bwMode="auto">
          <a:xfrm>
            <a:off x="2483768" y="188640"/>
            <a:ext cx="4249615" cy="579437"/>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buClr>
                <a:srgbClr val="FF0000"/>
              </a:buClr>
              <a:buFont typeface="Wingdings" pitchFamily="2" charset="2"/>
              <a:buNone/>
            </a:pPr>
            <a:r>
              <a:rPr lang="zh-CN" altLang="en-US" sz="3200" b="1" dirty="0">
                <a:solidFill>
                  <a:srgbClr val="C00000"/>
                </a:solidFill>
              </a:rPr>
              <a:t>离子半径周期表</a:t>
            </a:r>
            <a:endParaRPr kumimoji="0" lang="zh-CN" altLang="en-US" sz="2800" b="1" dirty="0">
              <a:solidFill>
                <a:srgbClr val="C00000"/>
              </a:solidFill>
              <a:effectLst>
                <a:outerShdw blurRad="38100" dist="38100" dir="2700000" algn="tl">
                  <a:srgbClr val="C0C0C0"/>
                </a:outerShdw>
              </a:effectLst>
            </a:endParaRPr>
          </a:p>
        </p:txBody>
      </p:sp>
      <p:sp>
        <p:nvSpPr>
          <p:cNvPr id="5" name="矩形 4">
            <a:extLst>
              <a:ext uri="{FF2B5EF4-FFF2-40B4-BE49-F238E27FC236}">
                <a16:creationId xmlns:a16="http://schemas.microsoft.com/office/drawing/2014/main" id="{D062EB8E-996C-FF45-A194-21468EF56BF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0532269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D22B651-5CA2-B248-8CA7-FB26CE8224DA}"/>
              </a:ext>
            </a:extLst>
          </p:cNvPr>
          <p:cNvSpPr>
            <a:spLocks noGrp="1"/>
          </p:cNvSpPr>
          <p:nvPr>
            <p:ph type="sldNum" sz="quarter" idx="10"/>
          </p:nvPr>
        </p:nvSpPr>
        <p:spPr/>
        <p:txBody>
          <a:bodyPr/>
          <a:lstStyle/>
          <a:p>
            <a:fld id="{95157218-CC9F-47CF-96F4-17AECB8F197D}" type="slidenum">
              <a:rPr lang="zh-CN" altLang="en-US" smtClean="0"/>
              <a:pPr/>
              <a:t>27</a:t>
            </a:fld>
            <a:endParaRPr lang="en-US" altLang="zh-CN"/>
          </a:p>
        </p:txBody>
      </p:sp>
      <p:sp>
        <p:nvSpPr>
          <p:cNvPr id="3" name="文本框 2">
            <a:extLst>
              <a:ext uri="{FF2B5EF4-FFF2-40B4-BE49-F238E27FC236}">
                <a16:creationId xmlns:a16="http://schemas.microsoft.com/office/drawing/2014/main" id="{E6D2C4D7-507C-CA40-980F-85EEB0FA0DB6}"/>
              </a:ext>
            </a:extLst>
          </p:cNvPr>
          <p:cNvSpPr txBox="1"/>
          <p:nvPr/>
        </p:nvSpPr>
        <p:spPr>
          <a:xfrm>
            <a:off x="1403648" y="2204864"/>
            <a:ext cx="6571030" cy="584775"/>
          </a:xfrm>
          <a:prstGeom prst="rect">
            <a:avLst/>
          </a:prstGeom>
          <a:noFill/>
        </p:spPr>
        <p:txBody>
          <a:bodyPr wrap="none" rtlCol="0">
            <a:spAutoFit/>
          </a:bodyPr>
          <a:lstStyle/>
          <a:p>
            <a:r>
              <a:rPr kumimoji="1" lang="zh-CN" altLang="en-US" sz="3200" dirty="0">
                <a:solidFill>
                  <a:schemeClr val="accent2"/>
                </a:solidFill>
                <a:latin typeface="+mj-ea"/>
                <a:ea typeface="+mj-ea"/>
              </a:rPr>
              <a:t>为何可以形成离子键？ 能量的考量</a:t>
            </a:r>
          </a:p>
        </p:txBody>
      </p:sp>
    </p:spTree>
    <p:extLst>
      <p:ext uri="{BB962C8B-B14F-4D97-AF65-F5344CB8AC3E}">
        <p14:creationId xmlns:p14="http://schemas.microsoft.com/office/powerpoint/2010/main" val="9039187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2"/>
          <p:cNvSpPr>
            <a:spLocks noGrp="1"/>
          </p:cNvSpPr>
          <p:nvPr>
            <p:ph type="sldNum" sz="quarter" idx="10"/>
          </p:nvPr>
        </p:nvSpPr>
        <p:spPr/>
        <p:txBody>
          <a:bodyPr/>
          <a:lstStyle/>
          <a:p>
            <a:fld id="{3D2D38F2-F59A-436D-B1D1-88BAFB944193}" type="slidenum">
              <a:rPr lang="zh-CN" altLang="en-US"/>
              <a:pPr/>
              <a:t>28</a:t>
            </a:fld>
            <a:endParaRPr lang="en-US" altLang="zh-CN"/>
          </a:p>
        </p:txBody>
      </p:sp>
      <p:sp>
        <p:nvSpPr>
          <p:cNvPr id="1164290" name="Text Box 2"/>
          <p:cNvSpPr txBox="1">
            <a:spLocks noChangeArrowheads="1"/>
          </p:cNvSpPr>
          <p:nvPr/>
        </p:nvSpPr>
        <p:spPr bwMode="auto">
          <a:xfrm>
            <a:off x="448526" y="981076"/>
            <a:ext cx="8299938" cy="5736955"/>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Aft>
                <a:spcPct val="50000"/>
              </a:spcAft>
              <a:buClr>
                <a:srgbClr val="FF0000"/>
              </a:buClr>
              <a:buFont typeface="Wingdings" pitchFamily="2" charset="2"/>
              <a:buNone/>
            </a:pPr>
            <a:r>
              <a:rPr kumimoji="0" lang="zh-CN" altLang="en-US" dirty="0">
                <a:solidFill>
                  <a:schemeClr val="bg1"/>
                </a:solidFill>
              </a:rPr>
              <a:t>        </a:t>
            </a:r>
            <a:r>
              <a:rPr kumimoji="0" lang="zh-CN" altLang="en-US" dirty="0"/>
              <a:t>基态的气体原子失去最外层的第一个电子成为气态</a:t>
            </a:r>
            <a:r>
              <a:rPr kumimoji="0" lang="en-US" altLang="zh-CN" dirty="0"/>
              <a:t>+1</a:t>
            </a:r>
            <a:r>
              <a:rPr kumimoji="0" lang="zh-CN" altLang="en-US" dirty="0"/>
              <a:t>价离子所需的能量叫第一电离能</a:t>
            </a:r>
            <a:r>
              <a:rPr kumimoji="0" lang="en-US" altLang="zh-CN" dirty="0"/>
              <a:t>(</a:t>
            </a:r>
            <a:r>
              <a:rPr kumimoji="0" lang="en-US" altLang="zh-CN" i="1" dirty="0"/>
              <a:t>I</a:t>
            </a:r>
            <a:r>
              <a:rPr kumimoji="0" lang="en-US" altLang="zh-CN" baseline="-25000" dirty="0"/>
              <a:t>1</a:t>
            </a:r>
            <a:r>
              <a:rPr kumimoji="0" lang="en-US" altLang="zh-CN" dirty="0"/>
              <a:t>)</a:t>
            </a:r>
            <a:r>
              <a:rPr kumimoji="0" lang="zh-CN" altLang="en-US" dirty="0"/>
              <a:t>，再相继逐个失去电子所需能量称为第二、第三 </a:t>
            </a:r>
            <a:r>
              <a:rPr kumimoji="0" lang="en-US" altLang="zh-CN" dirty="0"/>
              <a:t>…</a:t>
            </a:r>
            <a:r>
              <a:rPr kumimoji="0" lang="zh-CN" altLang="en-US" dirty="0"/>
              <a:t>电离能</a:t>
            </a:r>
            <a:r>
              <a:rPr kumimoji="0" lang="en-US" altLang="zh-CN" dirty="0"/>
              <a:t>(</a:t>
            </a:r>
            <a:r>
              <a:rPr kumimoji="0" lang="en-US" altLang="zh-CN" i="1" dirty="0"/>
              <a:t>I</a:t>
            </a:r>
            <a:r>
              <a:rPr kumimoji="0" lang="en-US" altLang="zh-CN" baseline="-25000" dirty="0"/>
              <a:t>2</a:t>
            </a:r>
            <a:r>
              <a:rPr kumimoji="0" lang="en-US" altLang="zh-CN" dirty="0"/>
              <a:t>, </a:t>
            </a:r>
            <a:r>
              <a:rPr kumimoji="0" lang="en-US" altLang="zh-CN" i="1" dirty="0"/>
              <a:t>I</a:t>
            </a:r>
            <a:r>
              <a:rPr kumimoji="0" lang="en-US" altLang="zh-CN" baseline="-25000" dirty="0"/>
              <a:t>3</a:t>
            </a:r>
            <a:r>
              <a:rPr kumimoji="0" lang="en-US" altLang="zh-CN" dirty="0"/>
              <a:t>,</a:t>
            </a:r>
            <a:r>
              <a:rPr kumimoji="0" lang="en-US" altLang="zh-CN" baseline="-25000" dirty="0"/>
              <a:t> </a:t>
            </a:r>
            <a:r>
              <a:rPr kumimoji="0" lang="en-US" altLang="zh-CN" dirty="0"/>
              <a:t>…)</a:t>
            </a:r>
            <a:r>
              <a:rPr kumimoji="0" lang="zh-CN" altLang="en-US" dirty="0"/>
              <a:t>。</a:t>
            </a:r>
          </a:p>
          <a:p>
            <a:pPr eaLnBrk="1" hangingPunct="1">
              <a:lnSpc>
                <a:spcPct val="120000"/>
              </a:lnSpc>
              <a:spcAft>
                <a:spcPct val="50000"/>
              </a:spcAft>
            </a:pPr>
            <a:r>
              <a:rPr kumimoji="0" lang="zh-CN" altLang="en-US" sz="2800" dirty="0">
                <a:solidFill>
                  <a:schemeClr val="bg1"/>
                </a:solidFill>
                <a:sym typeface="Wingdings" pitchFamily="2" charset="2"/>
              </a:rPr>
              <a:t>     </a:t>
            </a:r>
          </a:p>
          <a:p>
            <a:pPr eaLnBrk="1" hangingPunct="1">
              <a:lnSpc>
                <a:spcPct val="120000"/>
              </a:lnSpc>
              <a:spcBef>
                <a:spcPct val="100000"/>
              </a:spcBef>
              <a:spcAft>
                <a:spcPct val="50000"/>
              </a:spcAft>
            </a:pPr>
            <a:r>
              <a:rPr kumimoji="0" lang="zh-CN" altLang="en-US" dirty="0">
                <a:solidFill>
                  <a:schemeClr val="bg1"/>
                </a:solidFill>
                <a:sym typeface="Wingdings" pitchFamily="2" charset="2"/>
              </a:rPr>
              <a:t>        </a:t>
            </a:r>
            <a:r>
              <a:rPr kumimoji="0" lang="zh-CN" altLang="en-US" dirty="0">
                <a:sym typeface="Wingdings" pitchFamily="2" charset="2"/>
              </a:rPr>
              <a:t>第一电离能数值最小，因为从正离子电离出电子远比从中性原子电离出电子困难，所以</a:t>
            </a:r>
          </a:p>
          <a:p>
            <a:pPr eaLnBrk="1" hangingPunct="1">
              <a:lnSpc>
                <a:spcPct val="120000"/>
              </a:lnSpc>
              <a:spcAft>
                <a:spcPct val="50000"/>
              </a:spcAft>
            </a:pPr>
            <a:r>
              <a:rPr kumimoji="0" lang="zh-CN" altLang="en-US" dirty="0">
                <a:sym typeface="Wingdings" pitchFamily="2" charset="2"/>
              </a:rPr>
              <a:t>	                      </a:t>
            </a:r>
            <a:r>
              <a:rPr kumimoji="0" lang="en-US" altLang="zh-CN" i="1" dirty="0">
                <a:sym typeface="Wingdings" pitchFamily="2" charset="2"/>
              </a:rPr>
              <a:t>I</a:t>
            </a:r>
            <a:r>
              <a:rPr kumimoji="0" lang="en-US" altLang="zh-CN" baseline="-25000" dirty="0">
                <a:sym typeface="Wingdings" pitchFamily="2" charset="2"/>
              </a:rPr>
              <a:t>1</a:t>
            </a:r>
            <a:r>
              <a:rPr kumimoji="0" lang="en-US" altLang="zh-CN" dirty="0">
                <a:sym typeface="Wingdings" pitchFamily="2" charset="2"/>
              </a:rPr>
              <a:t> &lt; </a:t>
            </a:r>
            <a:r>
              <a:rPr kumimoji="0" lang="en-US" altLang="zh-CN" i="1" dirty="0">
                <a:sym typeface="Wingdings" pitchFamily="2" charset="2"/>
              </a:rPr>
              <a:t>I</a:t>
            </a:r>
            <a:r>
              <a:rPr kumimoji="0" lang="en-US" altLang="zh-CN" baseline="-25000" dirty="0">
                <a:sym typeface="Wingdings" pitchFamily="2" charset="2"/>
              </a:rPr>
              <a:t>2</a:t>
            </a:r>
            <a:r>
              <a:rPr kumimoji="0" lang="en-US" altLang="zh-CN" dirty="0">
                <a:sym typeface="Wingdings" pitchFamily="2" charset="2"/>
              </a:rPr>
              <a:t> &lt; </a:t>
            </a:r>
            <a:r>
              <a:rPr kumimoji="0" lang="en-US" altLang="zh-CN" i="1" dirty="0">
                <a:sym typeface="Wingdings" pitchFamily="2" charset="2"/>
              </a:rPr>
              <a:t>I</a:t>
            </a:r>
            <a:r>
              <a:rPr kumimoji="0" lang="en-US" altLang="zh-CN" baseline="-25000" dirty="0">
                <a:sym typeface="Wingdings" pitchFamily="2" charset="2"/>
              </a:rPr>
              <a:t>3</a:t>
            </a:r>
            <a:r>
              <a:rPr kumimoji="0" lang="en-US" altLang="zh-CN" dirty="0">
                <a:sym typeface="Wingdings" pitchFamily="2" charset="2"/>
              </a:rPr>
              <a:t> …</a:t>
            </a:r>
          </a:p>
          <a:p>
            <a:pPr eaLnBrk="1" hangingPunct="1">
              <a:lnSpc>
                <a:spcPct val="120000"/>
              </a:lnSpc>
              <a:spcAft>
                <a:spcPct val="50000"/>
              </a:spcAft>
            </a:pPr>
            <a:r>
              <a:rPr kumimoji="0" lang="zh-CN" altLang="en-US" dirty="0">
                <a:sym typeface="Wingdings" pitchFamily="2" charset="2"/>
              </a:rPr>
              <a:t>电离能单位常用</a:t>
            </a:r>
            <a:r>
              <a:rPr kumimoji="0" lang="en-US" altLang="zh-CN" dirty="0">
                <a:sym typeface="Wingdings" pitchFamily="2" charset="2"/>
              </a:rPr>
              <a:t>eV/</a:t>
            </a:r>
            <a:r>
              <a:rPr kumimoji="0" lang="zh-CN" altLang="en-US" dirty="0">
                <a:sym typeface="Wingdings" pitchFamily="2" charset="2"/>
              </a:rPr>
              <a:t>原子或离子，或</a:t>
            </a:r>
            <a:r>
              <a:rPr kumimoji="0" lang="en-US" altLang="zh-CN" dirty="0">
                <a:sym typeface="Wingdings" pitchFamily="2" charset="2"/>
              </a:rPr>
              <a:t>kJ</a:t>
            </a:r>
            <a:r>
              <a:rPr kumimoji="0" lang="en-US" altLang="zh-CN" dirty="0">
                <a:sym typeface="Symbol" pitchFamily="18" charset="2"/>
              </a:rPr>
              <a:t></a:t>
            </a:r>
            <a:r>
              <a:rPr kumimoji="0" lang="en-US" altLang="zh-CN" dirty="0">
                <a:sym typeface="Wingdings" pitchFamily="2" charset="2"/>
              </a:rPr>
              <a:t>mol</a:t>
            </a:r>
            <a:r>
              <a:rPr lang="en-US" altLang="zh-CN" baseline="30000" dirty="0">
                <a:sym typeface="Symbol" pitchFamily="18" charset="2"/>
              </a:rPr>
              <a:t></a:t>
            </a:r>
            <a:r>
              <a:rPr kumimoji="0" lang="en-US" altLang="zh-CN" baseline="30000" dirty="0">
                <a:sym typeface="Wingdings" pitchFamily="2" charset="2"/>
              </a:rPr>
              <a:t>1</a:t>
            </a:r>
            <a:r>
              <a:rPr kumimoji="0" lang="zh-CN" altLang="en-US" dirty="0">
                <a:sym typeface="Wingdings" pitchFamily="2" charset="2"/>
              </a:rPr>
              <a:t>表示。第一电离能可以用来衡量原子失去电子倾向的大小，这些数值与元素的许多化学和物理性质密切相关。</a:t>
            </a:r>
          </a:p>
        </p:txBody>
      </p:sp>
      <p:sp>
        <p:nvSpPr>
          <p:cNvPr id="158723" name="Rectangle 3"/>
          <p:cNvSpPr>
            <a:spLocks noChangeArrowheads="1"/>
          </p:cNvSpPr>
          <p:nvPr/>
        </p:nvSpPr>
        <p:spPr bwMode="auto">
          <a:xfrm>
            <a:off x="1248508" y="2492376"/>
            <a:ext cx="719064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tabLst>
                <a:tab pos="4514850" algn="l"/>
              </a:tabLst>
              <a:defRPr kumimoji="1" sz="2400">
                <a:solidFill>
                  <a:schemeClr val="tx1"/>
                </a:solidFill>
                <a:latin typeface="Times New Roman" pitchFamily="18" charset="0"/>
                <a:ea typeface="黑体" pitchFamily="2" charset="-122"/>
              </a:defRPr>
            </a:lvl1pPr>
            <a:lvl2pPr marL="742950" indent="-285750" eaLnBrk="0" hangingPunct="0">
              <a:tabLst>
                <a:tab pos="4514850" algn="l"/>
              </a:tabLst>
              <a:defRPr kumimoji="1" sz="2400">
                <a:solidFill>
                  <a:schemeClr val="tx1"/>
                </a:solidFill>
                <a:latin typeface="Times New Roman" pitchFamily="18" charset="0"/>
                <a:ea typeface="黑体" pitchFamily="2" charset="-122"/>
              </a:defRPr>
            </a:lvl2pPr>
            <a:lvl3pPr marL="1143000" indent="-228600" eaLnBrk="0" hangingPunct="0">
              <a:tabLst>
                <a:tab pos="4514850" algn="l"/>
              </a:tabLst>
              <a:defRPr kumimoji="1" sz="2400">
                <a:solidFill>
                  <a:schemeClr val="tx1"/>
                </a:solidFill>
                <a:latin typeface="Times New Roman" pitchFamily="18" charset="0"/>
                <a:ea typeface="黑体" pitchFamily="2" charset="-122"/>
              </a:defRPr>
            </a:lvl3pPr>
            <a:lvl4pPr marL="1600200" indent="-228600" eaLnBrk="0" hangingPunct="0">
              <a:tabLst>
                <a:tab pos="4514850" algn="l"/>
              </a:tabLst>
              <a:defRPr kumimoji="1" sz="2400">
                <a:solidFill>
                  <a:schemeClr val="tx1"/>
                </a:solidFill>
                <a:latin typeface="Times New Roman" pitchFamily="18" charset="0"/>
                <a:ea typeface="黑体" pitchFamily="2" charset="-122"/>
              </a:defRPr>
            </a:lvl4pPr>
            <a:lvl5pPr marL="2057400" indent="-228600" eaLnBrk="0" hangingPunct="0">
              <a:tabLst>
                <a:tab pos="4514850" algn="l"/>
              </a:tabLst>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tabLst>
                <a:tab pos="4514850" algn="l"/>
              </a:tabLs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tabLst>
                <a:tab pos="4514850" algn="l"/>
              </a:tabLs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tabLst>
                <a:tab pos="4514850" algn="l"/>
              </a:tabLs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tabLst>
                <a:tab pos="4514850" algn="l"/>
              </a:tabLst>
              <a:defRPr kumimoji="1" sz="2400">
                <a:solidFill>
                  <a:schemeClr val="tx1"/>
                </a:solidFill>
                <a:latin typeface="Times New Roman" pitchFamily="18" charset="0"/>
                <a:ea typeface="黑体" pitchFamily="2" charset="-122"/>
              </a:defRPr>
            </a:lvl9pPr>
          </a:lstStyle>
          <a:p>
            <a:pPr eaLnBrk="1" hangingPunct="1">
              <a:lnSpc>
                <a:spcPct val="120000"/>
              </a:lnSpc>
              <a:spcBef>
                <a:spcPct val="20000"/>
              </a:spcBef>
              <a:buClr>
                <a:schemeClr val="tx2"/>
              </a:buClr>
              <a:buSzPct val="75000"/>
              <a:buFont typeface="Wingdings" pitchFamily="2" charset="2"/>
              <a:buNone/>
            </a:pPr>
            <a:r>
              <a:rPr lang="en-US" altLang="zh-CN" dirty="0">
                <a:solidFill>
                  <a:schemeClr val="tx2"/>
                </a:solidFill>
              </a:rPr>
              <a:t>Mg(g) </a:t>
            </a:r>
            <a:r>
              <a:rPr lang="en-US" altLang="zh-CN" dirty="0">
                <a:solidFill>
                  <a:schemeClr val="tx2"/>
                </a:solidFill>
                <a:sym typeface="Symbol" pitchFamily="18" charset="2"/>
              </a:rPr>
              <a:t> </a:t>
            </a:r>
            <a:r>
              <a:rPr lang="en-US" altLang="zh-CN" dirty="0">
                <a:solidFill>
                  <a:schemeClr val="tx2"/>
                </a:solidFill>
              </a:rPr>
              <a:t>Mg</a:t>
            </a:r>
            <a:r>
              <a:rPr lang="en-US" altLang="zh-CN" baseline="30000" dirty="0">
                <a:solidFill>
                  <a:schemeClr val="tx2"/>
                </a:solidFill>
              </a:rPr>
              <a:t>+</a:t>
            </a:r>
            <a:r>
              <a:rPr lang="en-US" altLang="zh-CN" dirty="0">
                <a:solidFill>
                  <a:schemeClr val="tx2"/>
                </a:solidFill>
              </a:rPr>
              <a:t>(g) + </a:t>
            </a:r>
            <a:r>
              <a:rPr lang="en-US" altLang="zh-CN" i="1" dirty="0">
                <a:solidFill>
                  <a:schemeClr val="tx2"/>
                </a:solidFill>
              </a:rPr>
              <a:t>e</a:t>
            </a:r>
            <a:r>
              <a:rPr lang="en-US" altLang="zh-CN" baseline="30000" dirty="0">
                <a:solidFill>
                  <a:schemeClr val="tx2"/>
                </a:solidFill>
                <a:sym typeface="Symbol" pitchFamily="18" charset="2"/>
              </a:rPr>
              <a:t></a:t>
            </a:r>
            <a:r>
              <a:rPr lang="en-US" altLang="zh-CN" baseline="30000" dirty="0">
                <a:solidFill>
                  <a:schemeClr val="tx2"/>
                </a:solidFill>
              </a:rPr>
              <a:t>	</a:t>
            </a:r>
            <a:r>
              <a:rPr lang="en-US" altLang="zh-CN" i="1" dirty="0">
                <a:solidFill>
                  <a:schemeClr val="tx2"/>
                </a:solidFill>
              </a:rPr>
              <a:t>I</a:t>
            </a:r>
            <a:r>
              <a:rPr lang="en-US" altLang="zh-CN" baseline="-25000" dirty="0">
                <a:solidFill>
                  <a:schemeClr val="tx2"/>
                </a:solidFill>
              </a:rPr>
              <a:t>1</a:t>
            </a:r>
            <a:r>
              <a:rPr lang="en-US" altLang="zh-CN" dirty="0">
                <a:solidFill>
                  <a:schemeClr val="tx2"/>
                </a:solidFill>
              </a:rPr>
              <a:t> = 738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a:p>
            <a:pPr eaLnBrk="1" hangingPunct="1">
              <a:lnSpc>
                <a:spcPct val="120000"/>
              </a:lnSpc>
              <a:spcBef>
                <a:spcPct val="20000"/>
              </a:spcBef>
              <a:buClr>
                <a:schemeClr val="tx2"/>
              </a:buClr>
              <a:buSzPct val="75000"/>
              <a:buFont typeface="Wingdings" pitchFamily="2" charset="2"/>
              <a:buNone/>
            </a:pPr>
            <a:r>
              <a:rPr lang="en-US" altLang="zh-CN" dirty="0">
                <a:solidFill>
                  <a:schemeClr val="tx2"/>
                </a:solidFill>
              </a:rPr>
              <a:t>Mg</a:t>
            </a:r>
            <a:r>
              <a:rPr lang="en-US" altLang="zh-CN" baseline="30000" dirty="0">
                <a:solidFill>
                  <a:schemeClr val="tx2"/>
                </a:solidFill>
              </a:rPr>
              <a:t>+</a:t>
            </a:r>
            <a:r>
              <a:rPr lang="en-US" altLang="zh-CN" dirty="0">
                <a:solidFill>
                  <a:schemeClr val="tx2"/>
                </a:solidFill>
              </a:rPr>
              <a:t>(g) </a:t>
            </a:r>
            <a:r>
              <a:rPr lang="en-US" altLang="zh-CN" dirty="0">
                <a:solidFill>
                  <a:schemeClr val="tx2"/>
                </a:solidFill>
                <a:sym typeface="Symbol" pitchFamily="18" charset="2"/>
              </a:rPr>
              <a:t></a:t>
            </a:r>
            <a:r>
              <a:rPr lang="en-US" altLang="zh-CN" dirty="0">
                <a:solidFill>
                  <a:schemeClr val="tx2"/>
                </a:solidFill>
              </a:rPr>
              <a:t> Mg</a:t>
            </a:r>
            <a:r>
              <a:rPr lang="en-US" altLang="zh-CN" baseline="30000" dirty="0">
                <a:solidFill>
                  <a:schemeClr val="tx2"/>
                </a:solidFill>
              </a:rPr>
              <a:t>2+</a:t>
            </a:r>
            <a:r>
              <a:rPr lang="en-US" altLang="zh-CN" dirty="0">
                <a:solidFill>
                  <a:schemeClr val="tx2"/>
                </a:solidFill>
              </a:rPr>
              <a:t>(g) + </a:t>
            </a:r>
            <a:r>
              <a:rPr lang="en-US" altLang="zh-CN" i="1" dirty="0">
                <a:solidFill>
                  <a:schemeClr val="tx2"/>
                </a:solidFill>
              </a:rPr>
              <a:t>e</a:t>
            </a:r>
            <a:r>
              <a:rPr lang="en-US" altLang="zh-CN" baseline="30000" dirty="0">
                <a:solidFill>
                  <a:schemeClr val="tx2"/>
                </a:solidFill>
                <a:sym typeface="Symbol" pitchFamily="18" charset="2"/>
              </a:rPr>
              <a:t></a:t>
            </a:r>
            <a:r>
              <a:rPr lang="en-US" altLang="zh-CN" baseline="30000" dirty="0">
                <a:solidFill>
                  <a:schemeClr val="tx2"/>
                </a:solidFill>
              </a:rPr>
              <a:t>	</a:t>
            </a:r>
            <a:r>
              <a:rPr lang="en-US" altLang="zh-CN" i="1" dirty="0">
                <a:solidFill>
                  <a:schemeClr val="tx2"/>
                </a:solidFill>
              </a:rPr>
              <a:t>I</a:t>
            </a:r>
            <a:r>
              <a:rPr lang="en-US" altLang="zh-CN" baseline="-25000" dirty="0">
                <a:solidFill>
                  <a:schemeClr val="tx2"/>
                </a:solidFill>
              </a:rPr>
              <a:t>2</a:t>
            </a:r>
            <a:r>
              <a:rPr lang="en-US" altLang="zh-CN" dirty="0">
                <a:solidFill>
                  <a:schemeClr val="tx2"/>
                </a:solidFill>
              </a:rPr>
              <a:t> = 1451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p:txBody>
      </p:sp>
      <p:sp>
        <p:nvSpPr>
          <p:cNvPr id="158726" name="Rectangle 6"/>
          <p:cNvSpPr>
            <a:spLocks noGrp="1" noChangeArrowheads="1"/>
          </p:cNvSpPr>
          <p:nvPr>
            <p:ph type="title"/>
          </p:nvPr>
        </p:nvSpPr>
        <p:spPr>
          <a:xfrm>
            <a:off x="1316077" y="116632"/>
            <a:ext cx="6564836" cy="649288"/>
          </a:xfrm>
        </p:spPr>
        <p:txBody>
          <a:bodyPr/>
          <a:lstStyle/>
          <a:p>
            <a:r>
              <a:rPr lang="zh-CN" altLang="en-US" kern="1200" dirty="0">
                <a:solidFill>
                  <a:srgbClr val="C00000"/>
                </a:solidFill>
                <a:latin typeface="Times New Roman" pitchFamily="18" charset="0"/>
                <a:ea typeface="黑体" pitchFamily="2" charset="-122"/>
                <a:cs typeface="+mn-cs"/>
              </a:rPr>
              <a:t>电离能 </a:t>
            </a:r>
            <a:r>
              <a:rPr lang="en-US" altLang="zh-CN" kern="1200" dirty="0">
                <a:solidFill>
                  <a:srgbClr val="C00000"/>
                </a:solidFill>
                <a:latin typeface="Times New Roman" pitchFamily="18" charset="0"/>
                <a:ea typeface="黑体" pitchFamily="2" charset="-122"/>
                <a:cs typeface="+mn-cs"/>
              </a:rPr>
              <a:t>(Ionization Energy)</a:t>
            </a:r>
            <a:endParaRPr lang="zh-CN" altLang="en-US" kern="1200" dirty="0">
              <a:solidFill>
                <a:srgbClr val="C00000"/>
              </a:solidFill>
              <a:latin typeface="Times New Roman" pitchFamily="18" charset="0"/>
              <a:ea typeface="黑体" pitchFamily="2" charset="-122"/>
              <a:cs typeface="+mn-cs"/>
            </a:endParaRP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449223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009F440-4E79-1753-80DA-683F1BB660C6}"/>
              </a:ext>
            </a:extLst>
          </p:cNvPr>
          <p:cNvPicPr>
            <a:picLocks noChangeAspect="1"/>
          </p:cNvPicPr>
          <p:nvPr/>
        </p:nvPicPr>
        <p:blipFill>
          <a:blip r:embed="rId2"/>
          <a:stretch>
            <a:fillRect/>
          </a:stretch>
        </p:blipFill>
        <p:spPr>
          <a:xfrm>
            <a:off x="755576" y="467643"/>
            <a:ext cx="6408712" cy="6005366"/>
          </a:xfrm>
          <a:prstGeom prst="rect">
            <a:avLst/>
          </a:prstGeom>
        </p:spPr>
      </p:pic>
      <p:sp>
        <p:nvSpPr>
          <p:cNvPr id="3" name="灯片编号占位符 1"/>
          <p:cNvSpPr>
            <a:spLocks noGrp="1"/>
          </p:cNvSpPr>
          <p:nvPr>
            <p:ph type="sldNum" sz="quarter" idx="10"/>
          </p:nvPr>
        </p:nvSpPr>
        <p:spPr/>
        <p:txBody>
          <a:bodyPr/>
          <a:lstStyle/>
          <a:p>
            <a:fld id="{B7390AA6-320C-4908-A522-412699FFC474}" type="slidenum">
              <a:rPr lang="zh-CN" altLang="en-US"/>
              <a:pPr/>
              <a:t>29</a:t>
            </a:fld>
            <a:endParaRPr lang="en-US" altLang="zh-CN"/>
          </a:p>
        </p:txBody>
      </p:sp>
      <p:pic>
        <p:nvPicPr>
          <p:cNvPr id="4" name="图片 3">
            <a:extLst>
              <a:ext uri="{FF2B5EF4-FFF2-40B4-BE49-F238E27FC236}">
                <a16:creationId xmlns:a16="http://schemas.microsoft.com/office/drawing/2014/main" id="{81700C1D-4C1A-3241-99AD-D75746C527F0}"/>
              </a:ext>
            </a:extLst>
          </p:cNvPr>
          <p:cNvPicPr>
            <a:picLocks noChangeAspect="1"/>
          </p:cNvPicPr>
          <p:nvPr/>
        </p:nvPicPr>
        <p:blipFill>
          <a:blip r:embed="rId3"/>
          <a:stretch>
            <a:fillRect/>
          </a:stretch>
        </p:blipFill>
        <p:spPr>
          <a:xfrm>
            <a:off x="7298932" y="3284984"/>
            <a:ext cx="1528638" cy="835352"/>
          </a:xfrm>
          <a:prstGeom prst="rect">
            <a:avLst/>
          </a:prstGeom>
        </p:spPr>
      </p:pic>
      <p:sp>
        <p:nvSpPr>
          <p:cNvPr id="7" name="圆角矩形 6">
            <a:extLst>
              <a:ext uri="{FF2B5EF4-FFF2-40B4-BE49-F238E27FC236}">
                <a16:creationId xmlns:a16="http://schemas.microsoft.com/office/drawing/2014/main" id="{83301BAA-88FB-D598-2F78-2A13866AC3B1}"/>
              </a:ext>
            </a:extLst>
          </p:cNvPr>
          <p:cNvSpPr/>
          <p:nvPr/>
        </p:nvSpPr>
        <p:spPr>
          <a:xfrm>
            <a:off x="3648596" y="1137444"/>
            <a:ext cx="3240360" cy="288032"/>
          </a:xfrm>
          <a:prstGeom prst="round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圆角矩形 7">
            <a:extLst>
              <a:ext uri="{FF2B5EF4-FFF2-40B4-BE49-F238E27FC236}">
                <a16:creationId xmlns:a16="http://schemas.microsoft.com/office/drawing/2014/main" id="{44DFAA16-1C03-D899-D69C-7C861C56BDC4}"/>
              </a:ext>
            </a:extLst>
          </p:cNvPr>
          <p:cNvSpPr/>
          <p:nvPr/>
        </p:nvSpPr>
        <p:spPr>
          <a:xfrm>
            <a:off x="3775596" y="4134644"/>
            <a:ext cx="3240360" cy="288032"/>
          </a:xfrm>
          <a:prstGeom prst="round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42748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灯片编号占位符 1"/>
          <p:cNvSpPr>
            <a:spLocks noGrp="1"/>
          </p:cNvSpPr>
          <p:nvPr>
            <p:ph type="sldNum" sz="quarter" idx="10"/>
          </p:nvPr>
        </p:nvSpPr>
        <p:spPr/>
        <p:txBody>
          <a:bodyPr/>
          <a:lstStyle/>
          <a:p>
            <a:fld id="{F33B9828-2A08-4DB9-ABDC-00BBE8A54142}" type="slidenum">
              <a:rPr lang="zh-CN" altLang="en-US"/>
              <a:pPr/>
              <a:t>3</a:t>
            </a:fld>
            <a:endParaRPr lang="en-US" altLang="zh-CN"/>
          </a:p>
        </p:txBody>
      </p:sp>
      <p:sp>
        <p:nvSpPr>
          <p:cNvPr id="1414146" name="Text Box 2"/>
          <p:cNvSpPr txBox="1">
            <a:spLocks noChangeArrowheads="1"/>
          </p:cNvSpPr>
          <p:nvPr/>
        </p:nvSpPr>
        <p:spPr bwMode="auto">
          <a:xfrm>
            <a:off x="1403648" y="188640"/>
            <a:ext cx="6404705"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en-US" altLang="zh-CN" sz="32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2.1  Lewis</a:t>
            </a:r>
            <a:r>
              <a:rPr lang="zh-CN" altLang="en-US" sz="32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结构</a:t>
            </a:r>
            <a:r>
              <a:rPr lang="en-US" altLang="zh-CN" sz="32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a:t>
            </a:r>
            <a:r>
              <a:rPr lang="zh-CN" altLang="en-US" sz="32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离子</a:t>
            </a:r>
            <a:r>
              <a:rPr lang="zh-CN" altLang="en-US" sz="3200"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rPr>
              <a:t>键理论</a:t>
            </a:r>
            <a:endParaRPr lang="zh-CN" altLang="en-US" sz="3200" b="1" dirty="0">
              <a:solidFill>
                <a:srgbClr val="C00000"/>
              </a:solidFill>
              <a:effectLst>
                <a:outerShdw blurRad="38100" dist="38100" dir="2700000" algn="tl">
                  <a:srgbClr val="C0C0C0"/>
                </a:outerShdw>
              </a:effectLst>
              <a:latin typeface="Arial" panose="020B0604020202020204" pitchFamily="34" charset="0"/>
              <a:cs typeface="Arial" panose="020B0604020202020204" pitchFamily="34" charset="0"/>
            </a:endParaRPr>
          </a:p>
        </p:txBody>
      </p:sp>
      <p:sp>
        <p:nvSpPr>
          <p:cNvPr id="10" name="矩形 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a:extLst>
              <a:ext uri="{FF2B5EF4-FFF2-40B4-BE49-F238E27FC236}">
                <a16:creationId xmlns:a16="http://schemas.microsoft.com/office/drawing/2014/main" id="{18D4EFC1-F28B-B54A-81D5-E6017C6C1BD5}"/>
              </a:ext>
            </a:extLst>
          </p:cNvPr>
          <p:cNvPicPr>
            <a:picLocks noChangeAspect="1"/>
          </p:cNvPicPr>
          <p:nvPr/>
        </p:nvPicPr>
        <p:blipFill>
          <a:blip r:embed="rId2"/>
          <a:stretch>
            <a:fillRect/>
          </a:stretch>
        </p:blipFill>
        <p:spPr>
          <a:xfrm>
            <a:off x="179319" y="1393060"/>
            <a:ext cx="3246221" cy="1807063"/>
          </a:xfrm>
          <a:prstGeom prst="rect">
            <a:avLst/>
          </a:prstGeom>
        </p:spPr>
      </p:pic>
      <p:pic>
        <p:nvPicPr>
          <p:cNvPr id="3" name="图片 2">
            <a:extLst>
              <a:ext uri="{FF2B5EF4-FFF2-40B4-BE49-F238E27FC236}">
                <a16:creationId xmlns:a16="http://schemas.microsoft.com/office/drawing/2014/main" id="{8E57F4C5-A88A-624C-8BF3-C5606BD9B24A}"/>
              </a:ext>
            </a:extLst>
          </p:cNvPr>
          <p:cNvPicPr>
            <a:picLocks noChangeAspect="1"/>
          </p:cNvPicPr>
          <p:nvPr/>
        </p:nvPicPr>
        <p:blipFill>
          <a:blip r:embed="rId3"/>
          <a:stretch>
            <a:fillRect/>
          </a:stretch>
        </p:blipFill>
        <p:spPr>
          <a:xfrm>
            <a:off x="4639762" y="1300919"/>
            <a:ext cx="2653399" cy="2136130"/>
          </a:xfrm>
          <a:prstGeom prst="rect">
            <a:avLst/>
          </a:prstGeom>
        </p:spPr>
      </p:pic>
      <p:pic>
        <p:nvPicPr>
          <p:cNvPr id="4" name="图片 3">
            <a:extLst>
              <a:ext uri="{FF2B5EF4-FFF2-40B4-BE49-F238E27FC236}">
                <a16:creationId xmlns:a16="http://schemas.microsoft.com/office/drawing/2014/main" id="{91EFF2CC-2AC8-D74C-9CFE-129990428A12}"/>
              </a:ext>
            </a:extLst>
          </p:cNvPr>
          <p:cNvPicPr>
            <a:picLocks noChangeAspect="1"/>
          </p:cNvPicPr>
          <p:nvPr/>
        </p:nvPicPr>
        <p:blipFill rotWithShape="1">
          <a:blip r:embed="rId4">
            <a:extLst>
              <a:ext uri="{28A0092B-C50C-407E-A947-70E740481C1C}">
                <a14:useLocalDpi xmlns:a14="http://schemas.microsoft.com/office/drawing/2010/main"/>
              </a:ext>
            </a:extLst>
          </a:blip>
          <a:srcRect/>
          <a:stretch/>
        </p:blipFill>
        <p:spPr>
          <a:xfrm>
            <a:off x="526304" y="3897051"/>
            <a:ext cx="2135306" cy="2160240"/>
          </a:xfrm>
          <a:prstGeom prst="rect">
            <a:avLst/>
          </a:prstGeom>
        </p:spPr>
      </p:pic>
      <p:pic>
        <p:nvPicPr>
          <p:cNvPr id="5" name="图片 4">
            <a:extLst>
              <a:ext uri="{FF2B5EF4-FFF2-40B4-BE49-F238E27FC236}">
                <a16:creationId xmlns:a16="http://schemas.microsoft.com/office/drawing/2014/main" id="{DF10C710-D4EE-9C44-BBB3-A0C9A8957FF7}"/>
              </a:ext>
            </a:extLst>
          </p:cNvPr>
          <p:cNvPicPr>
            <a:picLocks noChangeAspect="1"/>
          </p:cNvPicPr>
          <p:nvPr/>
        </p:nvPicPr>
        <p:blipFill rotWithShape="1">
          <a:blip r:embed="rId5">
            <a:extLst>
              <a:ext uri="{28A0092B-C50C-407E-A947-70E740481C1C}">
                <a14:useLocalDpi xmlns:a14="http://schemas.microsoft.com/office/drawing/2010/main"/>
              </a:ext>
            </a:extLst>
          </a:blip>
          <a:srcRect/>
          <a:stretch/>
        </p:blipFill>
        <p:spPr>
          <a:xfrm>
            <a:off x="3078647" y="3992586"/>
            <a:ext cx="2865364" cy="1944217"/>
          </a:xfrm>
          <a:prstGeom prst="rect">
            <a:avLst/>
          </a:prstGeom>
        </p:spPr>
      </p:pic>
      <p:pic>
        <p:nvPicPr>
          <p:cNvPr id="7" name="图片 6">
            <a:extLst>
              <a:ext uri="{FF2B5EF4-FFF2-40B4-BE49-F238E27FC236}">
                <a16:creationId xmlns:a16="http://schemas.microsoft.com/office/drawing/2014/main" id="{DA33DFEB-D56C-F94F-AF73-7A266B28ADAE}"/>
              </a:ext>
            </a:extLst>
          </p:cNvPr>
          <p:cNvPicPr>
            <a:picLocks noChangeAspect="1"/>
          </p:cNvPicPr>
          <p:nvPr/>
        </p:nvPicPr>
        <p:blipFill rotWithShape="1">
          <a:blip r:embed="rId6">
            <a:extLst>
              <a:ext uri="{28A0092B-C50C-407E-A947-70E740481C1C}">
                <a14:useLocalDpi xmlns:a14="http://schemas.microsoft.com/office/drawing/2010/main"/>
              </a:ext>
            </a:extLst>
          </a:blip>
          <a:srcRect/>
          <a:stretch/>
        </p:blipFill>
        <p:spPr>
          <a:xfrm>
            <a:off x="6402755" y="3909455"/>
            <a:ext cx="2249036" cy="2053468"/>
          </a:xfrm>
          <a:prstGeom prst="rect">
            <a:avLst/>
          </a:prstGeom>
        </p:spPr>
      </p:pic>
      <p:sp>
        <p:nvSpPr>
          <p:cNvPr id="8" name="文本框 7">
            <a:extLst>
              <a:ext uri="{FF2B5EF4-FFF2-40B4-BE49-F238E27FC236}">
                <a16:creationId xmlns:a16="http://schemas.microsoft.com/office/drawing/2014/main" id="{BC97E106-8267-2547-BA26-B536D352AAB9}"/>
              </a:ext>
            </a:extLst>
          </p:cNvPr>
          <p:cNvSpPr txBox="1"/>
          <p:nvPr/>
        </p:nvSpPr>
        <p:spPr>
          <a:xfrm>
            <a:off x="3247380" y="3087355"/>
            <a:ext cx="803425" cy="461665"/>
          </a:xfrm>
          <a:prstGeom prst="rect">
            <a:avLst/>
          </a:prstGeom>
          <a:noFill/>
        </p:spPr>
        <p:txBody>
          <a:bodyPr wrap="none" rtlCol="0">
            <a:spAutoFit/>
          </a:bodyPr>
          <a:lstStyle/>
          <a:p>
            <a:r>
              <a:rPr lang="zh-CN" altLang="en-US" dirty="0"/>
              <a:t>钻石</a:t>
            </a:r>
            <a:endParaRPr kumimoji="1" lang="zh-CN" altLang="en-US" dirty="0"/>
          </a:p>
        </p:txBody>
      </p:sp>
      <p:sp>
        <p:nvSpPr>
          <p:cNvPr id="13" name="文本框 12">
            <a:extLst>
              <a:ext uri="{FF2B5EF4-FFF2-40B4-BE49-F238E27FC236}">
                <a16:creationId xmlns:a16="http://schemas.microsoft.com/office/drawing/2014/main" id="{47EEB15D-A6C3-314F-8755-F314395271A2}"/>
              </a:ext>
            </a:extLst>
          </p:cNvPr>
          <p:cNvSpPr txBox="1"/>
          <p:nvPr/>
        </p:nvSpPr>
        <p:spPr>
          <a:xfrm>
            <a:off x="7499913" y="3101310"/>
            <a:ext cx="1422184" cy="461665"/>
          </a:xfrm>
          <a:prstGeom prst="rect">
            <a:avLst/>
          </a:prstGeom>
          <a:noFill/>
        </p:spPr>
        <p:txBody>
          <a:bodyPr wrap="none" rtlCol="0">
            <a:spAutoFit/>
          </a:bodyPr>
          <a:lstStyle/>
          <a:p>
            <a:r>
              <a:rPr kumimoji="1" lang="zh-CN" altLang="en-US" dirty="0"/>
              <a:t>天然石墨</a:t>
            </a:r>
          </a:p>
        </p:txBody>
      </p:sp>
      <p:sp>
        <p:nvSpPr>
          <p:cNvPr id="14" name="文本框 13">
            <a:extLst>
              <a:ext uri="{FF2B5EF4-FFF2-40B4-BE49-F238E27FC236}">
                <a16:creationId xmlns:a16="http://schemas.microsoft.com/office/drawing/2014/main" id="{DEF9FA72-6058-914B-BA3B-BE27736F2569}"/>
              </a:ext>
            </a:extLst>
          </p:cNvPr>
          <p:cNvSpPr txBox="1"/>
          <p:nvPr/>
        </p:nvSpPr>
        <p:spPr>
          <a:xfrm>
            <a:off x="1907704" y="6086883"/>
            <a:ext cx="494046" cy="461665"/>
          </a:xfrm>
          <a:prstGeom prst="rect">
            <a:avLst/>
          </a:prstGeom>
          <a:noFill/>
        </p:spPr>
        <p:txBody>
          <a:bodyPr wrap="none" rtlCol="0">
            <a:spAutoFit/>
          </a:bodyPr>
          <a:lstStyle/>
          <a:p>
            <a:r>
              <a:rPr lang="zh-CN" altLang="en-US" dirty="0"/>
              <a:t>冰</a:t>
            </a:r>
            <a:endParaRPr kumimoji="1" lang="zh-CN" altLang="en-US" dirty="0"/>
          </a:p>
        </p:txBody>
      </p:sp>
      <p:sp>
        <p:nvSpPr>
          <p:cNvPr id="15" name="文本框 14">
            <a:extLst>
              <a:ext uri="{FF2B5EF4-FFF2-40B4-BE49-F238E27FC236}">
                <a16:creationId xmlns:a16="http://schemas.microsoft.com/office/drawing/2014/main" id="{B612C923-45C6-EC40-9443-6371811C4B32}"/>
              </a:ext>
            </a:extLst>
          </p:cNvPr>
          <p:cNvSpPr txBox="1"/>
          <p:nvPr/>
        </p:nvSpPr>
        <p:spPr>
          <a:xfrm>
            <a:off x="5292080" y="6024100"/>
            <a:ext cx="494046" cy="461665"/>
          </a:xfrm>
          <a:prstGeom prst="rect">
            <a:avLst/>
          </a:prstGeom>
          <a:noFill/>
        </p:spPr>
        <p:txBody>
          <a:bodyPr wrap="none" rtlCol="0">
            <a:spAutoFit/>
          </a:bodyPr>
          <a:lstStyle/>
          <a:p>
            <a:r>
              <a:rPr lang="zh-CN" altLang="en-US" dirty="0"/>
              <a:t>水</a:t>
            </a:r>
            <a:endParaRPr kumimoji="1" lang="zh-CN" altLang="en-US" dirty="0"/>
          </a:p>
        </p:txBody>
      </p:sp>
      <p:sp>
        <p:nvSpPr>
          <p:cNvPr id="16" name="文本框 15">
            <a:extLst>
              <a:ext uri="{FF2B5EF4-FFF2-40B4-BE49-F238E27FC236}">
                <a16:creationId xmlns:a16="http://schemas.microsoft.com/office/drawing/2014/main" id="{A9D009C5-3D42-354C-BB78-7500E14B4B0D}"/>
              </a:ext>
            </a:extLst>
          </p:cNvPr>
          <p:cNvSpPr txBox="1"/>
          <p:nvPr/>
        </p:nvSpPr>
        <p:spPr>
          <a:xfrm>
            <a:off x="7308304" y="6052473"/>
            <a:ext cx="1487908" cy="461665"/>
          </a:xfrm>
          <a:prstGeom prst="rect">
            <a:avLst/>
          </a:prstGeom>
          <a:noFill/>
        </p:spPr>
        <p:txBody>
          <a:bodyPr wrap="none" rtlCol="0">
            <a:spAutoFit/>
          </a:bodyPr>
          <a:lstStyle/>
          <a:p>
            <a:r>
              <a:rPr lang="zh-CN" altLang="en-US" dirty="0"/>
              <a:t>天然</a:t>
            </a:r>
            <a:r>
              <a:rPr lang="en-US" altLang="zh-CN" dirty="0" err="1"/>
              <a:t>NaCl</a:t>
            </a:r>
            <a:endParaRPr kumimoji="1" lang="zh-CN" altLang="en-US" dirty="0"/>
          </a:p>
        </p:txBody>
      </p:sp>
    </p:spTree>
    <p:extLst>
      <p:ext uri="{BB962C8B-B14F-4D97-AF65-F5344CB8AC3E}">
        <p14:creationId xmlns:p14="http://schemas.microsoft.com/office/powerpoint/2010/main" val="10649536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灯片编号占位符 1"/>
          <p:cNvSpPr>
            <a:spLocks noGrp="1"/>
          </p:cNvSpPr>
          <p:nvPr>
            <p:ph type="sldNum" sz="quarter" idx="10"/>
          </p:nvPr>
        </p:nvSpPr>
        <p:spPr/>
        <p:txBody>
          <a:bodyPr/>
          <a:lstStyle/>
          <a:p>
            <a:fld id="{2ED6CAA0-68A0-4F42-B55F-7F0032B48744}" type="slidenum">
              <a:rPr lang="zh-CN" altLang="en-US"/>
              <a:pPr/>
              <a:t>30</a:t>
            </a:fld>
            <a:endParaRPr lang="en-US" altLang="zh-CN"/>
          </a:p>
        </p:txBody>
      </p:sp>
      <p:sp>
        <p:nvSpPr>
          <p:cNvPr id="161794" name="Rectangle 2"/>
          <p:cNvSpPr>
            <a:spLocks noChangeArrowheads="1"/>
          </p:cNvSpPr>
          <p:nvPr/>
        </p:nvSpPr>
        <p:spPr bwMode="auto">
          <a:xfrm>
            <a:off x="35169" y="1052514"/>
            <a:ext cx="9067800" cy="5761037"/>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67363" name="Rectangle 3"/>
          <p:cNvSpPr>
            <a:spLocks noGrp="1" noChangeArrowheads="1"/>
          </p:cNvSpPr>
          <p:nvPr>
            <p:ph type="title" idx="4294967295"/>
          </p:nvPr>
        </p:nvSpPr>
        <p:spPr>
          <a:xfrm>
            <a:off x="1417028" y="125414"/>
            <a:ext cx="6742234" cy="712787"/>
          </a:xfrm>
        </p:spPr>
        <p:txBody>
          <a:bodyPr lIns="92075" tIns="46038" rIns="92075" bIns="46038"/>
          <a:lstStyle/>
          <a:p>
            <a:r>
              <a:rPr lang="zh-CN" altLang="en-US" sz="2400" b="0" dirty="0">
                <a:solidFill>
                  <a:srgbClr val="C00000"/>
                </a:solidFill>
              </a:rPr>
              <a:t>元素的第一电离能随原子序数的周期性变化</a:t>
            </a:r>
          </a:p>
        </p:txBody>
      </p:sp>
      <p:pic>
        <p:nvPicPr>
          <p:cNvPr id="161796" name="Picture 4" descr="FG10_0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87669" y="1262064"/>
            <a:ext cx="7256585" cy="5443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67365" name="AutoShape 5"/>
          <p:cNvSpPr>
            <a:spLocks noChangeArrowheads="1"/>
          </p:cNvSpPr>
          <p:nvPr/>
        </p:nvSpPr>
        <p:spPr bwMode="auto">
          <a:xfrm rot="305226">
            <a:off x="1834662" y="5734051"/>
            <a:ext cx="4897315" cy="142875"/>
          </a:xfrm>
          <a:prstGeom prst="rightArrow">
            <a:avLst>
              <a:gd name="adj1" fmla="val 50000"/>
              <a:gd name="adj2" fmla="val 928333"/>
            </a:avLst>
          </a:prstGeom>
          <a:solidFill>
            <a:srgbClr val="FF3300"/>
          </a:solidFill>
          <a:ln w="9525">
            <a:solidFill>
              <a:schemeClr val="accent2"/>
            </a:solidFill>
            <a:miter lim="800000"/>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67366" name="AutoShape 6"/>
          <p:cNvSpPr>
            <a:spLocks noChangeArrowheads="1"/>
          </p:cNvSpPr>
          <p:nvPr/>
        </p:nvSpPr>
        <p:spPr bwMode="auto">
          <a:xfrm rot="1441361">
            <a:off x="2266951" y="2997201"/>
            <a:ext cx="4897315" cy="142875"/>
          </a:xfrm>
          <a:prstGeom prst="rightArrow">
            <a:avLst>
              <a:gd name="adj1" fmla="val 50000"/>
              <a:gd name="adj2" fmla="val 928333"/>
            </a:avLst>
          </a:prstGeom>
          <a:solidFill>
            <a:srgbClr val="FF3300"/>
          </a:solidFill>
          <a:ln w="9525">
            <a:solidFill>
              <a:schemeClr val="accent2"/>
            </a:solidFill>
            <a:miter lim="800000"/>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67367" name="Text Box 7"/>
          <p:cNvSpPr txBox="1">
            <a:spLocks noChangeArrowheads="1"/>
          </p:cNvSpPr>
          <p:nvPr/>
        </p:nvSpPr>
        <p:spPr bwMode="auto">
          <a:xfrm>
            <a:off x="4079631" y="836613"/>
            <a:ext cx="4964723" cy="1988237"/>
          </a:xfrm>
          <a:prstGeom prst="rect">
            <a:avLst/>
          </a:prstGeom>
          <a:gradFill rotWithShape="0">
            <a:gsLst>
              <a:gs pos="0">
                <a:srgbClr val="00FFFF"/>
              </a:gs>
              <a:gs pos="50000">
                <a:srgbClr val="00FFFF">
                  <a:gamma/>
                  <a:tint val="0"/>
                  <a:invGamma/>
                </a:srgbClr>
              </a:gs>
              <a:gs pos="100000">
                <a:srgbClr val="00FFFF"/>
              </a:gs>
            </a:gsLst>
            <a:lin ang="5400000" scaled="1"/>
          </a:gradFill>
          <a:ln w="9525">
            <a:noFill/>
            <a:miter lim="800000"/>
            <a:headEnd/>
            <a:tailEnd/>
          </a:ln>
          <a:effectLst/>
        </p:spPr>
        <p:txBody>
          <a:bodyPr>
            <a:spAutoFit/>
          </a:bodyPr>
          <a:lstStyle/>
          <a:p>
            <a:pPr>
              <a:lnSpc>
                <a:spcPct val="110000"/>
              </a:lnSpc>
              <a:defRPr/>
            </a:pPr>
            <a:r>
              <a:rPr kumimoji="0" lang="en-US" altLang="zh-CN" sz="1600">
                <a:solidFill>
                  <a:srgbClr val="FF00FF"/>
                </a:solidFill>
              </a:rPr>
              <a:t>        </a:t>
            </a:r>
            <a:r>
              <a:rPr kumimoji="0" lang="zh-CN" altLang="en-US" sz="1600">
                <a:solidFill>
                  <a:srgbClr val="FF00FF"/>
                </a:solidFill>
              </a:rPr>
              <a:t>同一主族中由上而下，随着原子半径的增大，电离能减小，所以元素的金属性依次增加。</a:t>
            </a:r>
            <a:r>
              <a:rPr kumimoji="0" lang="en-US" altLang="zh-CN" sz="1600">
                <a:solidFill>
                  <a:srgbClr val="FF00FF"/>
                </a:solidFill>
              </a:rPr>
              <a:t>Cs</a:t>
            </a:r>
            <a:r>
              <a:rPr kumimoji="0" lang="zh-CN" altLang="en-US" sz="1600">
                <a:solidFill>
                  <a:srgbClr val="FF00FF"/>
                </a:solidFill>
              </a:rPr>
              <a:t>的第一电离能最小，是最活波的金属。稀有气体</a:t>
            </a:r>
            <a:r>
              <a:rPr kumimoji="0" lang="en-US" altLang="zh-CN" sz="1600">
                <a:solidFill>
                  <a:srgbClr val="FF00FF"/>
                </a:solidFill>
              </a:rPr>
              <a:t>He</a:t>
            </a:r>
            <a:r>
              <a:rPr kumimoji="0" lang="zh-CN" altLang="en-US" sz="1600">
                <a:solidFill>
                  <a:srgbClr val="FF00FF"/>
                </a:solidFill>
              </a:rPr>
              <a:t>的第一电离能最大。</a:t>
            </a:r>
          </a:p>
          <a:p>
            <a:pPr>
              <a:lnSpc>
                <a:spcPct val="110000"/>
              </a:lnSpc>
              <a:defRPr/>
            </a:pPr>
            <a:r>
              <a:rPr kumimoji="0" lang="zh-CN" altLang="en-US" sz="1600">
                <a:solidFill>
                  <a:srgbClr val="FF00FF"/>
                </a:solidFill>
              </a:rPr>
              <a:t>        副族元素电离能变化不规则，第六周期由于增加了镧系的</a:t>
            </a:r>
            <a:r>
              <a:rPr kumimoji="0" lang="en-US" altLang="zh-CN" sz="1600">
                <a:solidFill>
                  <a:srgbClr val="FF00FF"/>
                </a:solidFill>
              </a:rPr>
              <a:t>14</a:t>
            </a:r>
            <a:r>
              <a:rPr kumimoji="0" lang="zh-CN" altLang="en-US" sz="1600">
                <a:solidFill>
                  <a:srgbClr val="FF00FF"/>
                </a:solidFill>
              </a:rPr>
              <a:t>个电荷而使第三系列过渡元素电离能比相应同一副族增大，金属性减弱。 </a:t>
            </a:r>
          </a:p>
        </p:txBody>
      </p:sp>
      <p:sp>
        <p:nvSpPr>
          <p:cNvPr id="1167368" name="AutoShape 8"/>
          <p:cNvSpPr>
            <a:spLocks noChangeArrowheads="1"/>
          </p:cNvSpPr>
          <p:nvPr/>
        </p:nvSpPr>
        <p:spPr bwMode="auto">
          <a:xfrm rot="-4315951">
            <a:off x="1008368" y="3871852"/>
            <a:ext cx="3214688" cy="169985"/>
          </a:xfrm>
          <a:prstGeom prst="rightArrow">
            <a:avLst>
              <a:gd name="adj1" fmla="val 50000"/>
              <a:gd name="adj2" fmla="val 436422"/>
            </a:avLst>
          </a:prstGeom>
          <a:solidFill>
            <a:schemeClr val="accent2"/>
          </a:solidFill>
          <a:ln w="9525">
            <a:solidFill>
              <a:schemeClr val="accent2"/>
            </a:solidFill>
            <a:miter lim="800000"/>
            <a:headEnd/>
            <a:tailEnd/>
          </a:ln>
        </p:spPr>
        <p:txBody>
          <a:bodyPr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67369" name="Text Box 9"/>
          <p:cNvSpPr txBox="1">
            <a:spLocks noChangeArrowheads="1"/>
          </p:cNvSpPr>
          <p:nvPr/>
        </p:nvSpPr>
        <p:spPr bwMode="auto">
          <a:xfrm>
            <a:off x="74735" y="4797152"/>
            <a:ext cx="1329103" cy="1988237"/>
          </a:xfrm>
          <a:prstGeom prst="rect">
            <a:avLst/>
          </a:prstGeom>
          <a:gradFill rotWithShape="0">
            <a:gsLst>
              <a:gs pos="0">
                <a:srgbClr val="00FFFF"/>
              </a:gs>
              <a:gs pos="50000">
                <a:srgbClr val="00FFFF">
                  <a:gamma/>
                  <a:tint val="0"/>
                  <a:invGamma/>
                </a:srgbClr>
              </a:gs>
              <a:gs pos="100000">
                <a:srgbClr val="00FFFF"/>
              </a:gs>
            </a:gsLst>
            <a:lin ang="5400000" scaled="1"/>
          </a:grad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zh-CN" altLang="en-US" sz="1600" dirty="0">
                <a:solidFill>
                  <a:srgbClr val="0000FF"/>
                </a:solidFill>
              </a:rPr>
              <a:t>同一周期中自左至右电离能一般增大，增大的幅度随周期数增大而减小。</a:t>
            </a:r>
          </a:p>
        </p:txBody>
      </p:sp>
      <p:grpSp>
        <p:nvGrpSpPr>
          <p:cNvPr id="161812" name="Group 20"/>
          <p:cNvGrpSpPr>
            <a:grpSpLocks/>
          </p:cNvGrpSpPr>
          <p:nvPr/>
        </p:nvGrpSpPr>
        <p:grpSpPr bwMode="auto">
          <a:xfrm>
            <a:off x="52754" y="2492375"/>
            <a:ext cx="2734408" cy="2808288"/>
            <a:chOff x="36" y="1570"/>
            <a:chExt cx="1866" cy="1769"/>
          </a:xfrm>
        </p:grpSpPr>
        <p:sp>
          <p:nvSpPr>
            <p:cNvPr id="161806" name="Oval 11"/>
            <p:cNvSpPr>
              <a:spLocks noChangeArrowheads="1"/>
            </p:cNvSpPr>
            <p:nvPr/>
          </p:nvSpPr>
          <p:spPr bwMode="auto">
            <a:xfrm>
              <a:off x="1214" y="2704"/>
              <a:ext cx="296" cy="318"/>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67372" name="Text Box 12"/>
            <p:cNvSpPr txBox="1">
              <a:spLocks noChangeArrowheads="1"/>
            </p:cNvSpPr>
            <p:nvPr/>
          </p:nvSpPr>
          <p:spPr bwMode="auto">
            <a:xfrm>
              <a:off x="36" y="1570"/>
              <a:ext cx="1082" cy="215"/>
            </a:xfrm>
            <a:prstGeom prst="rect">
              <a:avLst/>
            </a:prstGeom>
            <a:gradFill rotWithShape="0">
              <a:gsLst>
                <a:gs pos="0">
                  <a:srgbClr val="00FFFF"/>
                </a:gs>
                <a:gs pos="50000">
                  <a:srgbClr val="00FFFF">
                    <a:gamma/>
                    <a:tint val="0"/>
                    <a:invGamma/>
                  </a:srgbClr>
                </a:gs>
                <a:gs pos="100000">
                  <a:srgbClr val="00FFFF"/>
                </a:gs>
              </a:gsLst>
              <a:lin ang="5400000" scaled="1"/>
            </a:grad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pPr>
              <a:r>
                <a:rPr kumimoji="0" lang="en-US" altLang="zh-CN" sz="1600">
                  <a:solidFill>
                    <a:srgbClr val="0000FF"/>
                  </a:solidFill>
                </a:rPr>
                <a:t>B&lt;Be</a:t>
              </a:r>
              <a:r>
                <a:rPr kumimoji="0" lang="zh-CN" altLang="en-US" sz="1600">
                  <a:solidFill>
                    <a:srgbClr val="0000FF"/>
                  </a:solidFill>
                </a:rPr>
                <a:t>，</a:t>
              </a:r>
              <a:r>
                <a:rPr kumimoji="0" lang="en-US" altLang="zh-CN" sz="1600">
                  <a:solidFill>
                    <a:srgbClr val="0000FF"/>
                  </a:solidFill>
                </a:rPr>
                <a:t>Al&lt;Mg</a:t>
              </a:r>
              <a:endParaRPr kumimoji="0" lang="zh-CN" altLang="en-US" sz="1600">
                <a:solidFill>
                  <a:srgbClr val="0000FF"/>
                </a:solidFill>
              </a:endParaRPr>
            </a:p>
          </p:txBody>
        </p:sp>
        <p:sp>
          <p:nvSpPr>
            <p:cNvPr id="161808" name="Oval 13"/>
            <p:cNvSpPr>
              <a:spLocks noChangeArrowheads="1"/>
            </p:cNvSpPr>
            <p:nvPr/>
          </p:nvSpPr>
          <p:spPr bwMode="auto">
            <a:xfrm>
              <a:off x="1606" y="3021"/>
              <a:ext cx="296" cy="318"/>
            </a:xfrm>
            <a:prstGeom prst="ellipse">
              <a:avLst/>
            </a:prstGeom>
            <a:noFill/>
            <a:ln w="28575">
              <a:solidFill>
                <a:srgbClr val="00FF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61809" name="Line 14"/>
            <p:cNvSpPr>
              <a:spLocks noChangeShapeType="1"/>
            </p:cNvSpPr>
            <p:nvPr/>
          </p:nvSpPr>
          <p:spPr bwMode="auto">
            <a:xfrm>
              <a:off x="535" y="1797"/>
              <a:ext cx="1122" cy="1316"/>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167375" name="Text Box 15"/>
          <p:cNvSpPr txBox="1">
            <a:spLocks noChangeArrowheads="1"/>
          </p:cNvSpPr>
          <p:nvPr/>
        </p:nvSpPr>
        <p:spPr bwMode="auto">
          <a:xfrm>
            <a:off x="7164288" y="3140968"/>
            <a:ext cx="1944216" cy="3613297"/>
          </a:xfrm>
          <a:prstGeom prst="rect">
            <a:avLst/>
          </a:prstGeom>
          <a:gradFill rotWithShape="0">
            <a:gsLst>
              <a:gs pos="0">
                <a:srgbClr val="00FFFF"/>
              </a:gs>
              <a:gs pos="50000">
                <a:srgbClr val="00FFFF">
                  <a:gamma/>
                  <a:tint val="0"/>
                  <a:invGamma/>
                </a:srgbClr>
              </a:gs>
              <a:gs pos="100000">
                <a:srgbClr val="00FFFF"/>
              </a:gs>
            </a:gsLst>
            <a:lin ang="5400000" scaled="1"/>
          </a:gradFill>
          <a:ln w="9525">
            <a:noFill/>
            <a:miter lim="800000"/>
            <a:headEnd/>
            <a:tailEnd/>
          </a:ln>
          <a:effectLst/>
        </p:spPr>
        <p:txBody>
          <a:bodyPr wrap="square">
            <a:spAutoFit/>
          </a:bodyPr>
          <a:lstStyle/>
          <a:p>
            <a:pPr>
              <a:lnSpc>
                <a:spcPct val="110000"/>
              </a:lnSpc>
              <a:defRPr/>
            </a:pPr>
            <a:r>
              <a:rPr kumimoji="0" lang="en-US" altLang="zh-CN" sz="1600" dirty="0">
                <a:solidFill>
                  <a:srgbClr val="0000FF"/>
                </a:solidFill>
              </a:rPr>
              <a:t>        </a:t>
            </a:r>
            <a:r>
              <a:rPr kumimoji="0" lang="zh-CN" altLang="en-US" sz="1600" dirty="0">
                <a:solidFill>
                  <a:srgbClr val="0000FF"/>
                </a:solidFill>
              </a:rPr>
              <a:t>一般来说，具有</a:t>
            </a:r>
            <a:r>
              <a:rPr kumimoji="0" lang="en-US" altLang="zh-CN" sz="1600" i="1" dirty="0">
                <a:solidFill>
                  <a:srgbClr val="0000FF"/>
                </a:solidFill>
              </a:rPr>
              <a:t>p</a:t>
            </a:r>
            <a:r>
              <a:rPr kumimoji="0" lang="en-US" altLang="zh-CN" sz="1600" baseline="30000" dirty="0">
                <a:solidFill>
                  <a:srgbClr val="0000FF"/>
                </a:solidFill>
              </a:rPr>
              <a:t>3</a:t>
            </a:r>
            <a:r>
              <a:rPr kumimoji="0" lang="en-US" altLang="zh-CN" sz="1600" dirty="0">
                <a:solidFill>
                  <a:srgbClr val="0000FF"/>
                </a:solidFill>
              </a:rPr>
              <a:t>, </a:t>
            </a:r>
            <a:r>
              <a:rPr kumimoji="0" lang="en-US" altLang="zh-CN" sz="1600" i="1" dirty="0">
                <a:solidFill>
                  <a:srgbClr val="0000FF"/>
                </a:solidFill>
              </a:rPr>
              <a:t>d</a:t>
            </a:r>
            <a:r>
              <a:rPr kumimoji="0" lang="en-US" altLang="zh-CN" sz="1600" baseline="30000" dirty="0">
                <a:solidFill>
                  <a:srgbClr val="0000FF"/>
                </a:solidFill>
              </a:rPr>
              <a:t>5</a:t>
            </a:r>
            <a:r>
              <a:rPr kumimoji="0" lang="en-US" altLang="zh-CN" sz="1600" dirty="0">
                <a:solidFill>
                  <a:srgbClr val="0000FF"/>
                </a:solidFill>
              </a:rPr>
              <a:t>, </a:t>
            </a:r>
            <a:r>
              <a:rPr kumimoji="0" lang="en-US" altLang="zh-CN" sz="1600" i="1" dirty="0">
                <a:solidFill>
                  <a:srgbClr val="0000FF"/>
                </a:solidFill>
              </a:rPr>
              <a:t>f</a:t>
            </a:r>
            <a:r>
              <a:rPr kumimoji="0" lang="en-US" altLang="zh-CN" sz="1600" baseline="30000" dirty="0">
                <a:solidFill>
                  <a:srgbClr val="0000FF"/>
                </a:solidFill>
              </a:rPr>
              <a:t>7</a:t>
            </a:r>
            <a:r>
              <a:rPr kumimoji="0" lang="zh-CN" altLang="en-US" sz="1600" dirty="0">
                <a:solidFill>
                  <a:srgbClr val="0000FF"/>
                </a:solidFill>
              </a:rPr>
              <a:t>等半充满电子构型的元素都有较大的电离能，即比其前、后元素的电离能都要大。</a:t>
            </a:r>
          </a:p>
          <a:p>
            <a:pPr>
              <a:lnSpc>
                <a:spcPct val="110000"/>
              </a:lnSpc>
              <a:defRPr/>
            </a:pPr>
            <a:r>
              <a:rPr kumimoji="0" lang="zh-CN" altLang="en-US" sz="1600" dirty="0">
                <a:solidFill>
                  <a:srgbClr val="0000FF"/>
                </a:solidFill>
              </a:rPr>
              <a:t>     稀有气体原子与外层电子为</a:t>
            </a:r>
            <a:r>
              <a:rPr kumimoji="0" lang="en-US" altLang="zh-CN" sz="1600" i="1" dirty="0">
                <a:solidFill>
                  <a:srgbClr val="0000FF"/>
                </a:solidFill>
              </a:rPr>
              <a:t>ns</a:t>
            </a:r>
            <a:r>
              <a:rPr kumimoji="0" lang="en-US" altLang="zh-CN" sz="1600" baseline="30000" dirty="0">
                <a:solidFill>
                  <a:srgbClr val="0000FF"/>
                </a:solidFill>
              </a:rPr>
              <a:t>2</a:t>
            </a:r>
            <a:r>
              <a:rPr kumimoji="0" lang="zh-CN" altLang="en-US" sz="1600" dirty="0">
                <a:solidFill>
                  <a:srgbClr val="0000FF"/>
                </a:solidFill>
              </a:rPr>
              <a:t>结构的碱土金属以及具有</a:t>
            </a:r>
            <a:r>
              <a:rPr kumimoji="0" lang="en-US" altLang="zh-CN" sz="1600" dirty="0">
                <a:solidFill>
                  <a:srgbClr val="0000FF"/>
                </a:solidFill>
              </a:rPr>
              <a:t>(</a:t>
            </a:r>
            <a:r>
              <a:rPr kumimoji="0" lang="en-US" altLang="zh-CN" sz="1600" i="1" dirty="0">
                <a:solidFill>
                  <a:srgbClr val="0000FF"/>
                </a:solidFill>
              </a:rPr>
              <a:t>n</a:t>
            </a:r>
            <a:r>
              <a:rPr kumimoji="0" lang="en-US" altLang="zh-CN" sz="1600" dirty="0">
                <a:solidFill>
                  <a:srgbClr val="0000FF"/>
                </a:solidFill>
              </a:rPr>
              <a:t>-1)</a:t>
            </a:r>
            <a:r>
              <a:rPr kumimoji="0" lang="en-US" altLang="zh-CN" sz="1600" i="1" dirty="0">
                <a:solidFill>
                  <a:srgbClr val="0000FF"/>
                </a:solidFill>
              </a:rPr>
              <a:t>d</a:t>
            </a:r>
            <a:r>
              <a:rPr kumimoji="0" lang="en-US" altLang="zh-CN" sz="1600" baseline="30000" dirty="0">
                <a:solidFill>
                  <a:srgbClr val="0000FF"/>
                </a:solidFill>
              </a:rPr>
              <a:t>10</a:t>
            </a:r>
            <a:r>
              <a:rPr kumimoji="0" lang="en-US" altLang="zh-CN" sz="1600" i="1" dirty="0">
                <a:solidFill>
                  <a:srgbClr val="0000FF"/>
                </a:solidFill>
              </a:rPr>
              <a:t>ns</a:t>
            </a:r>
            <a:r>
              <a:rPr kumimoji="0" lang="en-US" altLang="zh-CN" sz="1600" baseline="30000" dirty="0">
                <a:solidFill>
                  <a:srgbClr val="0000FF"/>
                </a:solidFill>
              </a:rPr>
              <a:t>2</a:t>
            </a:r>
            <a:r>
              <a:rPr kumimoji="0" lang="zh-CN" altLang="en-US" sz="1600" dirty="0">
                <a:solidFill>
                  <a:srgbClr val="0000FF"/>
                </a:solidFill>
              </a:rPr>
              <a:t>构型的</a:t>
            </a:r>
            <a:r>
              <a:rPr kumimoji="0" lang="en-US" altLang="zh-CN" sz="1600" dirty="0">
                <a:solidFill>
                  <a:srgbClr val="0000FF"/>
                </a:solidFill>
              </a:rPr>
              <a:t>IIB</a:t>
            </a:r>
            <a:r>
              <a:rPr kumimoji="0" lang="zh-CN" altLang="en-US" sz="1600" dirty="0">
                <a:solidFill>
                  <a:srgbClr val="0000FF"/>
                </a:solidFill>
              </a:rPr>
              <a:t>族元素，属于全充满构型，都有较大的电离能。</a:t>
            </a:r>
          </a:p>
        </p:txBody>
      </p:sp>
      <p:sp>
        <p:nvSpPr>
          <p:cNvPr id="1167376" name="Text Box 16"/>
          <p:cNvSpPr txBox="1">
            <a:spLocks noChangeArrowheads="1"/>
          </p:cNvSpPr>
          <p:nvPr/>
        </p:nvSpPr>
        <p:spPr bwMode="auto">
          <a:xfrm>
            <a:off x="108438" y="836614"/>
            <a:ext cx="2592266" cy="1298575"/>
          </a:xfrm>
          <a:prstGeom prst="rect">
            <a:avLst/>
          </a:prstGeom>
          <a:solidFill>
            <a:schemeClr val="bg1">
              <a:lumMod val="85000"/>
            </a:schemeClr>
          </a:solidFill>
          <a:ln w="9525">
            <a:noFill/>
            <a:miter lim="800000"/>
            <a:headEnd/>
            <a:tailEnd/>
          </a:ln>
          <a:effectLst/>
        </p:spPr>
        <p:txBody>
          <a:bodyPr>
            <a:spAutoFit/>
          </a:bodyPr>
          <a:lstStyle/>
          <a:p>
            <a:pPr>
              <a:lnSpc>
                <a:spcPct val="110000"/>
              </a:lnSpc>
              <a:spcAft>
                <a:spcPct val="50000"/>
              </a:spcAft>
              <a:defRPr/>
            </a:pPr>
            <a:r>
              <a:rPr kumimoji="0" lang="en-US" altLang="zh-CN" sz="1800" dirty="0">
                <a:solidFill>
                  <a:srgbClr val="0000FF"/>
                </a:solidFill>
              </a:rPr>
              <a:t>        </a:t>
            </a:r>
            <a:r>
              <a:rPr kumimoji="0" lang="zh-CN" altLang="en-US" sz="1800" dirty="0">
                <a:solidFill>
                  <a:srgbClr val="0000FF"/>
                </a:solidFill>
              </a:rPr>
              <a:t>同一周期过渡元素和内过渡元素，由左向右电离能增大的幅度不大，且变化没有规律。</a:t>
            </a:r>
            <a:endParaRPr kumimoji="0" lang="zh-CN" altLang="en-US" sz="2000" dirty="0">
              <a:solidFill>
                <a:srgbClr val="0000FF"/>
              </a:solidFill>
              <a:sym typeface="Wingdings" pitchFamily="2" charset="2"/>
            </a:endParaRPr>
          </a:p>
        </p:txBody>
      </p:sp>
      <p:sp>
        <p:nvSpPr>
          <p:cNvPr id="161811" name="Line 14"/>
          <p:cNvSpPr>
            <a:spLocks noChangeShapeType="1"/>
          </p:cNvSpPr>
          <p:nvPr/>
        </p:nvSpPr>
        <p:spPr bwMode="auto">
          <a:xfrm flipV="1">
            <a:off x="1403838" y="5629276"/>
            <a:ext cx="597877" cy="360363"/>
          </a:xfrm>
          <a:prstGeom prst="line">
            <a:avLst/>
          </a:prstGeom>
          <a:noFill/>
          <a:ln w="28575">
            <a:solidFill>
              <a:srgbClr val="33CC33"/>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19" name="图片 18">
            <a:extLst>
              <a:ext uri="{FF2B5EF4-FFF2-40B4-BE49-F238E27FC236}">
                <a16:creationId xmlns:a16="http://schemas.microsoft.com/office/drawing/2014/main" id="{3FDA37BF-D77B-DD44-9441-2FA9EEC42105}"/>
              </a:ext>
            </a:extLst>
          </p:cNvPr>
          <p:cNvPicPr>
            <a:picLocks noChangeAspect="1"/>
          </p:cNvPicPr>
          <p:nvPr/>
        </p:nvPicPr>
        <p:blipFill>
          <a:blip r:embed="rId4"/>
          <a:stretch>
            <a:fillRect/>
          </a:stretch>
        </p:blipFill>
        <p:spPr>
          <a:xfrm>
            <a:off x="2787162" y="1280443"/>
            <a:ext cx="1242752" cy="679125"/>
          </a:xfrm>
          <a:prstGeom prst="rect">
            <a:avLst/>
          </a:prstGeom>
        </p:spPr>
      </p:pic>
    </p:spTree>
    <p:extLst>
      <p:ext uri="{BB962C8B-B14F-4D97-AF65-F5344CB8AC3E}">
        <p14:creationId xmlns:p14="http://schemas.microsoft.com/office/powerpoint/2010/main" val="41869925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20758E3-DD59-5F40-98F5-ECCD37158089}"/>
              </a:ext>
            </a:extLst>
          </p:cNvPr>
          <p:cNvSpPr>
            <a:spLocks noGrp="1"/>
          </p:cNvSpPr>
          <p:nvPr>
            <p:ph type="sldNum" sz="quarter" idx="10"/>
          </p:nvPr>
        </p:nvSpPr>
        <p:spPr/>
        <p:txBody>
          <a:bodyPr/>
          <a:lstStyle/>
          <a:p>
            <a:fld id="{95157218-CC9F-47CF-96F4-17AECB8F197D}" type="slidenum">
              <a:rPr lang="zh-CN" altLang="en-US" smtClean="0"/>
              <a:pPr/>
              <a:t>31</a:t>
            </a:fld>
            <a:endParaRPr lang="en-US" altLang="zh-CN"/>
          </a:p>
        </p:txBody>
      </p:sp>
      <p:pic>
        <p:nvPicPr>
          <p:cNvPr id="3" name="图片 2">
            <a:extLst>
              <a:ext uri="{FF2B5EF4-FFF2-40B4-BE49-F238E27FC236}">
                <a16:creationId xmlns:a16="http://schemas.microsoft.com/office/drawing/2014/main" id="{8ED9CCED-DBA0-8B45-ABDE-20DDC75993D2}"/>
              </a:ext>
            </a:extLst>
          </p:cNvPr>
          <p:cNvPicPr>
            <a:picLocks noChangeAspect="1"/>
          </p:cNvPicPr>
          <p:nvPr/>
        </p:nvPicPr>
        <p:blipFill>
          <a:blip r:embed="rId2"/>
          <a:stretch>
            <a:fillRect/>
          </a:stretch>
        </p:blipFill>
        <p:spPr>
          <a:xfrm>
            <a:off x="539552" y="1772816"/>
            <a:ext cx="7740352" cy="3712271"/>
          </a:xfrm>
          <a:prstGeom prst="rect">
            <a:avLst/>
          </a:prstGeom>
        </p:spPr>
      </p:pic>
      <p:sp>
        <p:nvSpPr>
          <p:cNvPr id="4" name="Rectangle 3">
            <a:extLst>
              <a:ext uri="{FF2B5EF4-FFF2-40B4-BE49-F238E27FC236}">
                <a16:creationId xmlns:a16="http://schemas.microsoft.com/office/drawing/2014/main" id="{0D919BF1-93F5-AE4E-8055-74505367B4F8}"/>
              </a:ext>
            </a:extLst>
          </p:cNvPr>
          <p:cNvSpPr txBox="1">
            <a:spLocks noChangeArrowheads="1"/>
          </p:cNvSpPr>
          <p:nvPr/>
        </p:nvSpPr>
        <p:spPr bwMode="auto">
          <a:xfrm>
            <a:off x="1043608" y="116632"/>
            <a:ext cx="7272808" cy="71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075" tIns="46038" rIns="92075" bIns="46038" numCol="1" anchor="ctr" anchorCtr="0" compatLnSpc="1">
            <a:prstTxWarp prst="textNoShape">
              <a:avLst/>
            </a:prstTxWarp>
          </a:bodyPr>
          <a:lstStyle>
            <a:lvl1pPr algn="ctr" rtl="0" fontAlgn="base">
              <a:spcBef>
                <a:spcPct val="0"/>
              </a:spcBef>
              <a:spcAft>
                <a:spcPct val="0"/>
              </a:spcAft>
              <a:defRPr kumimoji="1" sz="3200" b="1">
                <a:solidFill>
                  <a:srgbClr val="99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2pPr>
            <a:lvl3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3pPr>
            <a:lvl4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4pPr>
            <a:lvl5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5pPr>
            <a:lvl6pPr marL="4572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6pPr>
            <a:lvl7pPr marL="9144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7pPr>
            <a:lvl8pPr marL="13716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8pPr>
            <a:lvl9pPr marL="18288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9pPr>
          </a:lstStyle>
          <a:p>
            <a:r>
              <a:rPr lang="zh-CN" altLang="en-US" sz="2800" b="0" kern="0">
                <a:solidFill>
                  <a:srgbClr val="C00000"/>
                </a:solidFill>
              </a:rPr>
              <a:t>元素的第一电离能随原子序数的周期性变化</a:t>
            </a:r>
            <a:endParaRPr lang="zh-CN" altLang="en-US" sz="2800" b="0" kern="0" dirty="0">
              <a:solidFill>
                <a:srgbClr val="C00000"/>
              </a:solidFill>
            </a:endParaRPr>
          </a:p>
        </p:txBody>
      </p:sp>
      <p:sp>
        <p:nvSpPr>
          <p:cNvPr id="5" name="矩形 4">
            <a:extLst>
              <a:ext uri="{FF2B5EF4-FFF2-40B4-BE49-F238E27FC236}">
                <a16:creationId xmlns:a16="http://schemas.microsoft.com/office/drawing/2014/main" id="{EDC93845-61C1-E553-EFC6-67576B72B15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2417673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1"/>
          <p:cNvSpPr>
            <a:spLocks noGrp="1"/>
          </p:cNvSpPr>
          <p:nvPr>
            <p:ph type="sldNum" sz="quarter" idx="10"/>
          </p:nvPr>
        </p:nvSpPr>
        <p:spPr/>
        <p:txBody>
          <a:bodyPr/>
          <a:lstStyle/>
          <a:p>
            <a:fld id="{E4722B39-3CF1-4966-AE08-10BC55AD83B4}" type="slidenum">
              <a:rPr lang="zh-CN" altLang="en-US"/>
              <a:pPr/>
              <a:t>32</a:t>
            </a:fld>
            <a:endParaRPr lang="en-US" altLang="zh-CN"/>
          </a:p>
        </p:txBody>
      </p:sp>
      <p:sp>
        <p:nvSpPr>
          <p:cNvPr id="1172482" name="Text Box 2"/>
          <p:cNvSpPr txBox="1">
            <a:spLocks noChangeArrowheads="1"/>
          </p:cNvSpPr>
          <p:nvPr/>
        </p:nvSpPr>
        <p:spPr bwMode="auto">
          <a:xfrm>
            <a:off x="475719" y="1196752"/>
            <a:ext cx="8088923" cy="1421928"/>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Aft>
                <a:spcPct val="50000"/>
              </a:spcAft>
              <a:buClr>
                <a:srgbClr val="FF0000"/>
              </a:buClr>
              <a:buFont typeface="Wingdings" pitchFamily="2" charset="2"/>
              <a:buNone/>
            </a:pPr>
            <a:r>
              <a:rPr kumimoji="0" lang="zh-CN" altLang="en-US" dirty="0"/>
              <a:t>原子的电子亲和能是指一个气态原子得到一个电子形成气态负离子所放出的能量，常以符号</a:t>
            </a:r>
            <a:r>
              <a:rPr kumimoji="0" lang="en-US" altLang="zh-CN" i="1" dirty="0" err="1"/>
              <a:t>E</a:t>
            </a:r>
            <a:r>
              <a:rPr kumimoji="0" lang="en-US" altLang="zh-CN" baseline="-25000" dirty="0" err="1"/>
              <a:t>ea</a:t>
            </a:r>
            <a:r>
              <a:rPr kumimoji="0" lang="zh-CN" altLang="en-US" dirty="0"/>
              <a:t>表示。电子亲和能等于电子亲和反应焓变的负值</a:t>
            </a:r>
            <a:r>
              <a:rPr kumimoji="0" lang="en-US" altLang="zh-CN" dirty="0"/>
              <a:t>(</a:t>
            </a:r>
            <a:r>
              <a:rPr kumimoji="0" lang="en-US" altLang="zh-CN" i="1" dirty="0">
                <a:sym typeface="Symbol" pitchFamily="18" charset="2"/>
              </a:rPr>
              <a:t></a:t>
            </a:r>
            <a:r>
              <a:rPr kumimoji="0" lang="en-US" altLang="zh-CN" dirty="0">
                <a:sym typeface="Symbol" pitchFamily="18" charset="2"/>
              </a:rPr>
              <a:t></a:t>
            </a:r>
            <a:r>
              <a:rPr kumimoji="0" lang="en-US" altLang="zh-CN" i="1" dirty="0"/>
              <a:t>H</a:t>
            </a:r>
            <a:r>
              <a:rPr kumimoji="0" lang="en-US" altLang="zh-CN" baseline="30000" dirty="0">
                <a:sym typeface="Symbol" pitchFamily="18" charset="2"/>
              </a:rPr>
              <a:t></a:t>
            </a:r>
            <a:r>
              <a:rPr kumimoji="0" lang="en-US" altLang="zh-CN" dirty="0"/>
              <a:t>)</a:t>
            </a:r>
            <a:r>
              <a:rPr kumimoji="0" lang="zh-CN" altLang="en-US" dirty="0"/>
              <a:t>。     </a:t>
            </a:r>
            <a:endParaRPr kumimoji="0" lang="zh-CN" altLang="en-US" dirty="0">
              <a:sym typeface="Wingdings" pitchFamily="2" charset="2"/>
            </a:endParaRPr>
          </a:p>
        </p:txBody>
      </p:sp>
      <p:sp>
        <p:nvSpPr>
          <p:cNvPr id="1172483" name="Rectangle 3"/>
          <p:cNvSpPr>
            <a:spLocks noChangeArrowheads="1"/>
          </p:cNvSpPr>
          <p:nvPr/>
        </p:nvSpPr>
        <p:spPr bwMode="auto">
          <a:xfrm>
            <a:off x="792242" y="2722338"/>
            <a:ext cx="8244254" cy="2159000"/>
          </a:xfrm>
          <a:prstGeom prst="rect">
            <a:avLst/>
          </a:prstGeom>
          <a:noFill/>
          <a:ln w="9525">
            <a:noFill/>
            <a:miter lim="800000"/>
            <a:headEnd/>
            <a:tailEnd/>
          </a:ln>
          <a:effectLst/>
        </p:spPr>
        <p:txBody>
          <a:bodyPr/>
          <a:lstStyle/>
          <a:p>
            <a:pPr marL="342900" indent="-342900">
              <a:spcBef>
                <a:spcPct val="40000"/>
              </a:spcBef>
              <a:buClr>
                <a:schemeClr val="tx2"/>
              </a:buClr>
              <a:buSzPct val="75000"/>
              <a:buFont typeface="Wingdings" pitchFamily="2" charset="2"/>
              <a:buNone/>
              <a:tabLst>
                <a:tab pos="4514850" algn="l"/>
              </a:tabLst>
              <a:defRPr/>
            </a:pPr>
            <a:r>
              <a:rPr lang="en-US" altLang="zh-CN" dirty="0">
                <a:solidFill>
                  <a:schemeClr val="tx2"/>
                </a:solidFill>
              </a:rPr>
              <a:t>F (g) + </a:t>
            </a:r>
            <a:r>
              <a:rPr lang="en-US" altLang="zh-CN" i="1" dirty="0">
                <a:solidFill>
                  <a:schemeClr val="tx2"/>
                </a:solidFill>
              </a:rPr>
              <a:t>e</a:t>
            </a:r>
            <a:r>
              <a:rPr lang="en-US" altLang="zh-CN" baseline="30000" dirty="0">
                <a:solidFill>
                  <a:schemeClr val="tx2"/>
                </a:solidFill>
                <a:sym typeface="Symbol" pitchFamily="18" charset="2"/>
              </a:rPr>
              <a:t></a:t>
            </a:r>
            <a:r>
              <a:rPr lang="en-US" altLang="zh-CN" baseline="30000" dirty="0">
                <a:solidFill>
                  <a:schemeClr val="tx2"/>
                </a:solidFill>
              </a:rPr>
              <a:t> </a:t>
            </a:r>
            <a:r>
              <a:rPr lang="en-US" altLang="zh-CN" dirty="0">
                <a:solidFill>
                  <a:schemeClr val="tx2"/>
                </a:solidFill>
                <a:sym typeface="Symbol" pitchFamily="18" charset="2"/>
              </a:rPr>
              <a:t></a:t>
            </a:r>
            <a:r>
              <a:rPr lang="en-US" altLang="zh-CN" dirty="0">
                <a:solidFill>
                  <a:schemeClr val="tx2"/>
                </a:solidFill>
              </a:rPr>
              <a:t> F</a:t>
            </a:r>
            <a:r>
              <a:rPr lang="en-US" altLang="zh-CN" baseline="30000" dirty="0">
                <a:solidFill>
                  <a:schemeClr val="tx2"/>
                </a:solidFill>
                <a:sym typeface="Symbol" pitchFamily="18" charset="2"/>
              </a:rPr>
              <a:t> </a:t>
            </a:r>
            <a:r>
              <a:rPr lang="en-US" altLang="zh-CN" dirty="0">
                <a:solidFill>
                  <a:schemeClr val="tx2"/>
                </a:solidFill>
              </a:rPr>
              <a:t>(g)                                    </a:t>
            </a:r>
            <a:r>
              <a:rPr lang="en-US" altLang="zh-CN" dirty="0">
                <a:solidFill>
                  <a:schemeClr val="tx2"/>
                </a:solidFill>
                <a:sym typeface="Symbol" pitchFamily="18" charset="2"/>
              </a:rPr>
              <a:t></a:t>
            </a:r>
            <a:r>
              <a:rPr lang="en-US" altLang="zh-CN" i="1" dirty="0">
                <a:solidFill>
                  <a:schemeClr val="tx2"/>
                </a:solidFill>
                <a:sym typeface="Symbol" pitchFamily="18" charset="2"/>
              </a:rPr>
              <a:t>H</a:t>
            </a:r>
            <a:r>
              <a:rPr lang="en-US" altLang="zh-CN" baseline="30000" dirty="0">
                <a:solidFill>
                  <a:schemeClr val="tx2"/>
                </a:solidFill>
                <a:sym typeface="Symbol" pitchFamily="18" charset="2"/>
              </a:rPr>
              <a:t></a:t>
            </a:r>
            <a:r>
              <a:rPr lang="en-US" altLang="zh-CN" baseline="-25000" dirty="0">
                <a:solidFill>
                  <a:schemeClr val="tx2"/>
                </a:solidFill>
              </a:rPr>
              <a:t> </a:t>
            </a:r>
            <a:r>
              <a:rPr lang="en-US" altLang="zh-CN" dirty="0">
                <a:solidFill>
                  <a:schemeClr val="tx2"/>
                </a:solidFill>
              </a:rPr>
              <a:t>= </a:t>
            </a:r>
            <a:r>
              <a:rPr lang="en-US" altLang="zh-CN" dirty="0">
                <a:solidFill>
                  <a:schemeClr val="tx2"/>
                </a:solidFill>
                <a:sym typeface="Symbol" pitchFamily="18" charset="2"/>
              </a:rPr>
              <a:t></a:t>
            </a:r>
            <a:r>
              <a:rPr lang="en-US" altLang="zh-CN" dirty="0">
                <a:solidFill>
                  <a:schemeClr val="tx2"/>
                </a:solidFill>
              </a:rPr>
              <a:t>328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a:p>
            <a:pPr marL="342900" indent="-342900">
              <a:spcBef>
                <a:spcPct val="40000"/>
              </a:spcBef>
              <a:buClr>
                <a:schemeClr val="tx2"/>
              </a:buClr>
              <a:buSzPct val="75000"/>
              <a:buFont typeface="Wingdings" pitchFamily="2" charset="2"/>
              <a:buNone/>
              <a:tabLst>
                <a:tab pos="4514850" algn="l"/>
              </a:tabLst>
              <a:defRPr/>
            </a:pPr>
            <a:r>
              <a:rPr lang="en-US" altLang="zh-CN" dirty="0">
                <a:solidFill>
                  <a:schemeClr val="tx2"/>
                </a:solidFill>
              </a:rPr>
              <a:t>[F(1</a:t>
            </a:r>
            <a:r>
              <a:rPr lang="en-US" altLang="zh-CN" i="1" dirty="0">
                <a:solidFill>
                  <a:schemeClr val="tx2"/>
                </a:solidFill>
              </a:rPr>
              <a:t>s</a:t>
            </a:r>
            <a:r>
              <a:rPr lang="en-US" altLang="zh-CN" baseline="30000" dirty="0">
                <a:solidFill>
                  <a:schemeClr val="tx2"/>
                </a:solidFill>
              </a:rPr>
              <a:t>2</a:t>
            </a:r>
            <a:r>
              <a:rPr lang="en-US" altLang="zh-CN" dirty="0">
                <a:solidFill>
                  <a:schemeClr val="tx2"/>
                </a:solidFill>
              </a:rPr>
              <a:t>2</a:t>
            </a:r>
            <a:r>
              <a:rPr lang="en-US" altLang="zh-CN" i="1" dirty="0">
                <a:solidFill>
                  <a:schemeClr val="tx2"/>
                </a:solidFill>
              </a:rPr>
              <a:t>s</a:t>
            </a:r>
            <a:r>
              <a:rPr lang="en-US" altLang="zh-CN" baseline="30000" dirty="0">
                <a:solidFill>
                  <a:schemeClr val="tx2"/>
                </a:solidFill>
              </a:rPr>
              <a:t>2</a:t>
            </a:r>
            <a:r>
              <a:rPr lang="en-US" altLang="zh-CN" dirty="0">
                <a:solidFill>
                  <a:schemeClr val="tx2"/>
                </a:solidFill>
              </a:rPr>
              <a:t>2</a:t>
            </a:r>
            <a:r>
              <a:rPr lang="en-US" altLang="zh-CN" i="1" dirty="0">
                <a:solidFill>
                  <a:schemeClr val="tx2"/>
                </a:solidFill>
              </a:rPr>
              <a:t>p</a:t>
            </a:r>
            <a:r>
              <a:rPr lang="en-US" altLang="zh-CN" baseline="30000" dirty="0">
                <a:solidFill>
                  <a:schemeClr val="tx2"/>
                </a:solidFill>
              </a:rPr>
              <a:t>5</a:t>
            </a:r>
            <a:r>
              <a:rPr lang="en-US" altLang="zh-CN" dirty="0">
                <a:solidFill>
                  <a:schemeClr val="tx2"/>
                </a:solidFill>
              </a:rPr>
              <a:t>) + </a:t>
            </a:r>
            <a:r>
              <a:rPr lang="en-US" altLang="zh-CN" i="1" dirty="0">
                <a:solidFill>
                  <a:schemeClr val="tx2"/>
                </a:solidFill>
              </a:rPr>
              <a:t>e</a:t>
            </a:r>
            <a:r>
              <a:rPr lang="en-US" altLang="zh-CN" baseline="30000" dirty="0">
                <a:solidFill>
                  <a:schemeClr val="tx2"/>
                </a:solidFill>
                <a:sym typeface="Symbol" pitchFamily="18" charset="2"/>
              </a:rPr>
              <a:t></a:t>
            </a:r>
            <a:r>
              <a:rPr lang="en-US" altLang="zh-CN" baseline="30000" dirty="0">
                <a:solidFill>
                  <a:schemeClr val="tx2"/>
                </a:solidFill>
              </a:rPr>
              <a:t> </a:t>
            </a:r>
            <a:r>
              <a:rPr lang="en-US" altLang="zh-CN" dirty="0">
                <a:solidFill>
                  <a:schemeClr val="tx2"/>
                </a:solidFill>
                <a:sym typeface="Symbol" pitchFamily="18" charset="2"/>
              </a:rPr>
              <a:t></a:t>
            </a:r>
            <a:r>
              <a:rPr lang="en-US" altLang="zh-CN" baseline="30000" dirty="0">
                <a:solidFill>
                  <a:schemeClr val="tx2"/>
                </a:solidFill>
              </a:rPr>
              <a:t> </a:t>
            </a:r>
            <a:r>
              <a:rPr lang="en-US" altLang="zh-CN" dirty="0">
                <a:solidFill>
                  <a:schemeClr val="tx2"/>
                </a:solidFill>
              </a:rPr>
              <a:t>F</a:t>
            </a:r>
            <a:r>
              <a:rPr lang="en-US" altLang="zh-CN" baseline="30000" dirty="0">
                <a:solidFill>
                  <a:schemeClr val="tx2"/>
                </a:solidFill>
                <a:sym typeface="Symbol" pitchFamily="18" charset="2"/>
              </a:rPr>
              <a:t></a:t>
            </a:r>
            <a:r>
              <a:rPr lang="en-US" altLang="zh-CN" dirty="0">
                <a:solidFill>
                  <a:schemeClr val="tx2"/>
                </a:solidFill>
              </a:rPr>
              <a:t>(1</a:t>
            </a:r>
            <a:r>
              <a:rPr lang="en-US" altLang="zh-CN" i="1" dirty="0">
                <a:solidFill>
                  <a:schemeClr val="tx2"/>
                </a:solidFill>
              </a:rPr>
              <a:t>s</a:t>
            </a:r>
            <a:r>
              <a:rPr lang="en-US" altLang="zh-CN" baseline="30000" dirty="0">
                <a:solidFill>
                  <a:schemeClr val="tx2"/>
                </a:solidFill>
              </a:rPr>
              <a:t>2</a:t>
            </a:r>
            <a:r>
              <a:rPr lang="en-US" altLang="zh-CN" dirty="0">
                <a:solidFill>
                  <a:schemeClr val="tx2"/>
                </a:solidFill>
              </a:rPr>
              <a:t>2</a:t>
            </a:r>
            <a:r>
              <a:rPr lang="en-US" altLang="zh-CN" i="1" dirty="0">
                <a:solidFill>
                  <a:schemeClr val="tx2"/>
                </a:solidFill>
              </a:rPr>
              <a:t>s</a:t>
            </a:r>
            <a:r>
              <a:rPr lang="en-US" altLang="zh-CN" baseline="30000" dirty="0">
                <a:solidFill>
                  <a:schemeClr val="tx2"/>
                </a:solidFill>
              </a:rPr>
              <a:t>2</a:t>
            </a:r>
            <a:r>
              <a:rPr lang="en-US" altLang="zh-CN" dirty="0">
                <a:solidFill>
                  <a:schemeClr val="tx2"/>
                </a:solidFill>
              </a:rPr>
              <a:t>2</a:t>
            </a:r>
            <a:r>
              <a:rPr lang="en-US" altLang="zh-CN" i="1" dirty="0">
                <a:solidFill>
                  <a:schemeClr val="tx2"/>
                </a:solidFill>
              </a:rPr>
              <a:t>p</a:t>
            </a:r>
            <a:r>
              <a:rPr lang="en-US" altLang="zh-CN" baseline="30000" dirty="0">
                <a:solidFill>
                  <a:schemeClr val="tx2"/>
                </a:solidFill>
              </a:rPr>
              <a:t>6</a:t>
            </a:r>
            <a:r>
              <a:rPr lang="en-US" altLang="zh-CN" dirty="0">
                <a:solidFill>
                  <a:schemeClr val="tx2"/>
                </a:solidFill>
              </a:rPr>
              <a:t>) ]</a:t>
            </a:r>
            <a:r>
              <a:rPr lang="en-US" altLang="zh-CN" baseline="30000" dirty="0">
                <a:solidFill>
                  <a:schemeClr val="tx2"/>
                </a:solidFill>
                <a:sym typeface="Symbol" pitchFamily="18" charset="2"/>
              </a:rPr>
              <a:t>		         </a:t>
            </a:r>
            <a:r>
              <a:rPr lang="en-US" altLang="zh-CN" i="1" dirty="0" err="1">
                <a:solidFill>
                  <a:schemeClr val="tx2"/>
                </a:solidFill>
              </a:rPr>
              <a:t>E</a:t>
            </a:r>
            <a:r>
              <a:rPr lang="en-US" altLang="zh-CN" baseline="-25000" dirty="0" err="1">
                <a:solidFill>
                  <a:schemeClr val="tx2"/>
                </a:solidFill>
              </a:rPr>
              <a:t>ea</a:t>
            </a:r>
            <a:r>
              <a:rPr lang="en-US" altLang="zh-CN" baseline="-25000" dirty="0">
                <a:solidFill>
                  <a:schemeClr val="tx2"/>
                </a:solidFill>
              </a:rPr>
              <a:t> </a:t>
            </a:r>
            <a:r>
              <a:rPr lang="en-US" altLang="zh-CN" dirty="0">
                <a:solidFill>
                  <a:schemeClr val="tx2"/>
                </a:solidFill>
              </a:rPr>
              <a:t>= 328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a:p>
            <a:pPr marL="342900" indent="-342900">
              <a:spcBef>
                <a:spcPct val="80000"/>
              </a:spcBef>
              <a:buClr>
                <a:schemeClr val="tx2"/>
              </a:buClr>
              <a:buSzPct val="75000"/>
              <a:buFont typeface="Wingdings" pitchFamily="2" charset="2"/>
              <a:buNone/>
              <a:tabLst>
                <a:tab pos="4514850" algn="l"/>
              </a:tabLst>
              <a:defRPr/>
            </a:pPr>
            <a:r>
              <a:rPr lang="en-US" altLang="zh-CN" dirty="0">
                <a:solidFill>
                  <a:schemeClr val="tx2"/>
                </a:solidFill>
              </a:rPr>
              <a:t>O (g) + </a:t>
            </a:r>
            <a:r>
              <a:rPr lang="en-US" altLang="zh-CN" i="1" dirty="0">
                <a:solidFill>
                  <a:schemeClr val="tx2"/>
                </a:solidFill>
              </a:rPr>
              <a:t>e</a:t>
            </a:r>
            <a:r>
              <a:rPr lang="en-US" altLang="zh-CN" baseline="30000" dirty="0">
                <a:solidFill>
                  <a:schemeClr val="tx2"/>
                </a:solidFill>
                <a:sym typeface="Symbol" pitchFamily="18" charset="2"/>
              </a:rPr>
              <a:t></a:t>
            </a:r>
            <a:r>
              <a:rPr lang="en-US" altLang="zh-CN" dirty="0">
                <a:solidFill>
                  <a:schemeClr val="tx2"/>
                </a:solidFill>
              </a:rPr>
              <a:t> </a:t>
            </a:r>
            <a:r>
              <a:rPr lang="en-US" altLang="zh-CN" dirty="0">
                <a:solidFill>
                  <a:schemeClr val="tx2"/>
                </a:solidFill>
                <a:sym typeface="Symbol" pitchFamily="18" charset="2"/>
              </a:rPr>
              <a:t></a:t>
            </a:r>
            <a:r>
              <a:rPr lang="en-US" altLang="zh-CN" dirty="0">
                <a:solidFill>
                  <a:schemeClr val="tx2"/>
                </a:solidFill>
              </a:rPr>
              <a:t> O</a:t>
            </a:r>
            <a:r>
              <a:rPr lang="en-US" altLang="zh-CN" baseline="30000" dirty="0">
                <a:solidFill>
                  <a:schemeClr val="tx2"/>
                </a:solidFill>
                <a:sym typeface="Symbol" pitchFamily="18" charset="2"/>
              </a:rPr>
              <a:t> </a:t>
            </a:r>
            <a:r>
              <a:rPr lang="en-US" altLang="zh-CN" dirty="0">
                <a:solidFill>
                  <a:schemeClr val="tx2"/>
                </a:solidFill>
              </a:rPr>
              <a:t>(g) 	      </a:t>
            </a:r>
            <a:r>
              <a:rPr lang="en-US" altLang="zh-CN" i="1" dirty="0">
                <a:solidFill>
                  <a:schemeClr val="tx2"/>
                </a:solidFill>
              </a:rPr>
              <a:t>E</a:t>
            </a:r>
            <a:r>
              <a:rPr lang="en-US" altLang="zh-CN" baseline="-25000" dirty="0">
                <a:solidFill>
                  <a:schemeClr val="tx2"/>
                </a:solidFill>
              </a:rPr>
              <a:t>ea1</a:t>
            </a:r>
            <a:r>
              <a:rPr lang="en-US" altLang="zh-CN" dirty="0">
                <a:solidFill>
                  <a:schemeClr val="tx2"/>
                </a:solidFill>
              </a:rPr>
              <a:t> =  141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a:p>
            <a:pPr marL="342900" indent="-342900">
              <a:spcBef>
                <a:spcPct val="40000"/>
              </a:spcBef>
              <a:buClr>
                <a:schemeClr val="tx2"/>
              </a:buClr>
              <a:buSzPct val="75000"/>
              <a:buFont typeface="Wingdings" pitchFamily="2" charset="2"/>
              <a:buNone/>
              <a:tabLst>
                <a:tab pos="4514850" algn="l"/>
              </a:tabLst>
              <a:defRPr/>
            </a:pPr>
            <a:r>
              <a:rPr lang="en-US" altLang="zh-CN" dirty="0">
                <a:solidFill>
                  <a:schemeClr val="tx2"/>
                </a:solidFill>
              </a:rPr>
              <a:t>O</a:t>
            </a:r>
            <a:r>
              <a:rPr lang="en-US" altLang="zh-CN" baseline="30000" dirty="0">
                <a:solidFill>
                  <a:schemeClr val="tx2"/>
                </a:solidFill>
                <a:sym typeface="Symbol" pitchFamily="18" charset="2"/>
              </a:rPr>
              <a:t> </a:t>
            </a:r>
            <a:r>
              <a:rPr lang="en-US" altLang="zh-CN" dirty="0">
                <a:solidFill>
                  <a:schemeClr val="tx2"/>
                </a:solidFill>
              </a:rPr>
              <a:t>(g) + </a:t>
            </a:r>
            <a:r>
              <a:rPr lang="en-US" altLang="zh-CN" i="1" dirty="0">
                <a:solidFill>
                  <a:schemeClr val="tx2"/>
                </a:solidFill>
              </a:rPr>
              <a:t>e</a:t>
            </a:r>
            <a:r>
              <a:rPr lang="en-US" altLang="zh-CN" baseline="30000" dirty="0">
                <a:solidFill>
                  <a:schemeClr val="tx2"/>
                </a:solidFill>
                <a:sym typeface="Symbol" pitchFamily="18" charset="2"/>
              </a:rPr>
              <a:t></a:t>
            </a:r>
            <a:r>
              <a:rPr lang="en-US" altLang="zh-CN" baseline="30000" dirty="0">
                <a:solidFill>
                  <a:schemeClr val="tx2"/>
                </a:solidFill>
              </a:rPr>
              <a:t> </a:t>
            </a:r>
            <a:r>
              <a:rPr lang="en-US" altLang="zh-CN" dirty="0">
                <a:solidFill>
                  <a:schemeClr val="tx2"/>
                </a:solidFill>
                <a:sym typeface="Symbol" pitchFamily="18" charset="2"/>
              </a:rPr>
              <a:t></a:t>
            </a:r>
            <a:r>
              <a:rPr lang="en-US" altLang="zh-CN" baseline="30000" dirty="0">
                <a:solidFill>
                  <a:schemeClr val="tx2"/>
                </a:solidFill>
              </a:rPr>
              <a:t> </a:t>
            </a:r>
            <a:r>
              <a:rPr lang="en-US" altLang="zh-CN" dirty="0">
                <a:solidFill>
                  <a:schemeClr val="tx2"/>
                </a:solidFill>
              </a:rPr>
              <a:t>O</a:t>
            </a:r>
            <a:r>
              <a:rPr lang="en-US" altLang="zh-CN" baseline="30000" dirty="0">
                <a:solidFill>
                  <a:schemeClr val="tx2"/>
                </a:solidFill>
              </a:rPr>
              <a:t>2</a:t>
            </a:r>
            <a:r>
              <a:rPr lang="en-US" altLang="zh-CN" baseline="30000" dirty="0">
                <a:solidFill>
                  <a:schemeClr val="tx2"/>
                </a:solidFill>
                <a:sym typeface="Symbol" pitchFamily="18" charset="2"/>
              </a:rPr>
              <a:t> </a:t>
            </a:r>
            <a:r>
              <a:rPr lang="en-US" altLang="zh-CN" dirty="0">
                <a:solidFill>
                  <a:schemeClr val="tx2"/>
                </a:solidFill>
              </a:rPr>
              <a:t>(g) 	      </a:t>
            </a:r>
            <a:r>
              <a:rPr lang="en-US" altLang="zh-CN" i="1" dirty="0">
                <a:solidFill>
                  <a:schemeClr val="tx2"/>
                </a:solidFill>
              </a:rPr>
              <a:t>E</a:t>
            </a:r>
            <a:r>
              <a:rPr lang="en-US" altLang="zh-CN" baseline="-25000" dirty="0">
                <a:solidFill>
                  <a:schemeClr val="tx2"/>
                </a:solidFill>
              </a:rPr>
              <a:t>ea2</a:t>
            </a:r>
            <a:r>
              <a:rPr lang="en-US" altLang="zh-CN" dirty="0">
                <a:solidFill>
                  <a:schemeClr val="tx2"/>
                </a:solidFill>
              </a:rPr>
              <a:t> = </a:t>
            </a:r>
            <a:r>
              <a:rPr lang="en-US" altLang="zh-CN" dirty="0">
                <a:solidFill>
                  <a:schemeClr val="tx2"/>
                </a:solidFill>
                <a:sym typeface="Symbol" pitchFamily="18" charset="2"/>
              </a:rPr>
              <a:t></a:t>
            </a:r>
            <a:r>
              <a:rPr lang="en-US" altLang="zh-CN" dirty="0">
                <a:solidFill>
                  <a:schemeClr val="tx2"/>
                </a:solidFill>
              </a:rPr>
              <a:t>780 kJ</a:t>
            </a:r>
            <a:r>
              <a:rPr lang="en-US" altLang="zh-CN" dirty="0">
                <a:solidFill>
                  <a:schemeClr val="tx2"/>
                </a:solidFill>
                <a:sym typeface="Symbol" pitchFamily="18" charset="2"/>
              </a:rPr>
              <a:t>mol</a:t>
            </a:r>
            <a:r>
              <a:rPr lang="en-US" altLang="zh-CN" baseline="30000" dirty="0">
                <a:solidFill>
                  <a:schemeClr val="tx2"/>
                </a:solidFill>
                <a:sym typeface="Symbol" pitchFamily="18" charset="2"/>
              </a:rPr>
              <a:t>1</a:t>
            </a:r>
          </a:p>
        </p:txBody>
      </p:sp>
      <p:sp>
        <p:nvSpPr>
          <p:cNvPr id="1172487" name="Text Box 7"/>
          <p:cNvSpPr txBox="1">
            <a:spLocks noChangeArrowheads="1"/>
          </p:cNvSpPr>
          <p:nvPr/>
        </p:nvSpPr>
        <p:spPr bwMode="auto">
          <a:xfrm>
            <a:off x="578296" y="5033739"/>
            <a:ext cx="8135815" cy="1421928"/>
          </a:xfrm>
          <a:prstGeom prst="rect">
            <a:avLst/>
          </a:prstGeom>
          <a:noFill/>
          <a:ln w="9525">
            <a:noFill/>
            <a:miter lim="800000"/>
            <a:headEnd/>
            <a:tailEnd/>
          </a:ln>
          <a:effectLst/>
        </p:spPr>
        <p:txBody>
          <a:bodyPr>
            <a:spAutoFit/>
          </a:bodyPr>
          <a:lstStyle/>
          <a:p>
            <a:pPr>
              <a:lnSpc>
                <a:spcPct val="120000"/>
              </a:lnSpc>
              <a:spcAft>
                <a:spcPct val="50000"/>
              </a:spcAft>
              <a:defRPr/>
            </a:pPr>
            <a:r>
              <a:rPr kumimoji="0" lang="en-US" altLang="zh-CN"/>
              <a:t>        </a:t>
            </a:r>
            <a:r>
              <a:rPr kumimoji="0" lang="zh-CN" altLang="en-US"/>
              <a:t>一般元素的第一亲和能为正值，而第二亲和能为负值，这是由于负离子带负电排斥外来电子，如要结合电子必须吸收能量以克服电子的斥力。     </a:t>
            </a:r>
            <a:endParaRPr kumimoji="0" lang="zh-CN" altLang="en-US">
              <a:sym typeface="Wingdings" pitchFamily="2" charset="2"/>
            </a:endParaRPr>
          </a:p>
        </p:txBody>
      </p:sp>
      <p:sp>
        <p:nvSpPr>
          <p:cNvPr id="164871" name="Rectangle 7"/>
          <p:cNvSpPr>
            <a:spLocks noChangeArrowheads="1"/>
          </p:cNvSpPr>
          <p:nvPr/>
        </p:nvSpPr>
        <p:spPr bwMode="auto">
          <a:xfrm>
            <a:off x="1763688" y="188640"/>
            <a:ext cx="5563096"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r>
              <a:rPr kumimoji="0" lang="zh-CN" altLang="en-US" sz="3200" dirty="0">
                <a:solidFill>
                  <a:srgbClr val="C00000"/>
                </a:solidFill>
                <a:effectLst>
                  <a:outerShdw blurRad="38100" dist="38100" dir="2700000" algn="tl">
                    <a:srgbClr val="C0C0C0"/>
                  </a:outerShdw>
                </a:effectLst>
                <a:latin typeface="+mn-lt"/>
              </a:rPr>
              <a:t>电子亲和能 </a:t>
            </a:r>
            <a:r>
              <a:rPr kumimoji="0" lang="en-US" altLang="zh-CN" sz="3200" dirty="0">
                <a:solidFill>
                  <a:srgbClr val="C00000"/>
                </a:solidFill>
                <a:effectLst>
                  <a:outerShdw blurRad="38100" dist="38100" dir="2700000" algn="tl">
                    <a:srgbClr val="C0C0C0"/>
                  </a:outerShdw>
                </a:effectLst>
                <a:latin typeface="+mn-lt"/>
              </a:rPr>
              <a:t>(Electron Affinity)</a:t>
            </a:r>
            <a:endParaRPr kumimoji="0" lang="zh-CN" altLang="en-US" sz="3200" dirty="0">
              <a:solidFill>
                <a:srgbClr val="C00000"/>
              </a:solidFill>
              <a:effectLst>
                <a:outerShdw blurRad="38100" dist="38100" dir="2700000" algn="tl">
                  <a:srgbClr val="C0C0C0"/>
                </a:outerShdw>
              </a:effectLst>
              <a:latin typeface="+mn-lt"/>
            </a:endParaRPr>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2319028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433CA789-CDC9-47CD-9F8A-08B8993F1F91}" type="slidenum">
              <a:rPr lang="zh-CN" altLang="en-US"/>
              <a:pPr/>
              <a:t>33</a:t>
            </a:fld>
            <a:endParaRPr lang="en-US" altLang="zh-CN"/>
          </a:p>
        </p:txBody>
      </p:sp>
      <p:pic>
        <p:nvPicPr>
          <p:cNvPr id="165890" name="Picture 2" descr="08_03"/>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935596" y="1237456"/>
            <a:ext cx="7272808" cy="517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7">
            <a:extLst>
              <a:ext uri="{FF2B5EF4-FFF2-40B4-BE49-F238E27FC236}">
                <a16:creationId xmlns:a16="http://schemas.microsoft.com/office/drawing/2014/main" id="{EEFD49C4-B3D1-6A4E-A921-20EEA410FD73}"/>
              </a:ext>
            </a:extLst>
          </p:cNvPr>
          <p:cNvSpPr>
            <a:spLocks noChangeArrowheads="1"/>
          </p:cNvSpPr>
          <p:nvPr/>
        </p:nvSpPr>
        <p:spPr bwMode="auto">
          <a:xfrm>
            <a:off x="2831795" y="182452"/>
            <a:ext cx="348041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r>
              <a:rPr kumimoji="0" lang="zh-CN" altLang="en-US" sz="3200" dirty="0">
                <a:solidFill>
                  <a:srgbClr val="C00000"/>
                </a:solidFill>
                <a:effectLst>
                  <a:outerShdw blurRad="38100" dist="38100" dir="2700000" algn="tl">
                    <a:srgbClr val="C0C0C0"/>
                  </a:outerShdw>
                </a:effectLst>
                <a:latin typeface="+mn-lt"/>
              </a:rPr>
              <a:t>电子亲和能周期表</a:t>
            </a:r>
          </a:p>
        </p:txBody>
      </p:sp>
      <p:sp>
        <p:nvSpPr>
          <p:cNvPr id="4" name="矩形 3">
            <a:extLst>
              <a:ext uri="{FF2B5EF4-FFF2-40B4-BE49-F238E27FC236}">
                <a16:creationId xmlns:a16="http://schemas.microsoft.com/office/drawing/2014/main" id="{D76D050C-A281-EAEF-0E94-27613A65E79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65195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1"/>
          <p:cNvSpPr>
            <a:spLocks noGrp="1"/>
          </p:cNvSpPr>
          <p:nvPr>
            <p:ph type="sldNum" sz="quarter" idx="10"/>
          </p:nvPr>
        </p:nvSpPr>
        <p:spPr/>
        <p:txBody>
          <a:bodyPr/>
          <a:lstStyle/>
          <a:p>
            <a:fld id="{4C6FC5F4-A1A6-4083-92E5-CEBB2854B156}" type="slidenum">
              <a:rPr lang="zh-CN" altLang="en-US"/>
              <a:pPr/>
              <a:t>34</a:t>
            </a:fld>
            <a:endParaRPr lang="en-US" altLang="zh-CN"/>
          </a:p>
        </p:txBody>
      </p:sp>
      <p:pic>
        <p:nvPicPr>
          <p:cNvPr id="166914" name="Picture 2"/>
          <p:cNvPicPr>
            <a:picLocks noChangeArrowheads="1"/>
          </p:cNvPicPr>
          <p:nvPr/>
        </p:nvPicPr>
        <p:blipFill>
          <a:blip r:embed="rId2">
            <a:extLst>
              <a:ext uri="{28A0092B-C50C-407E-A947-70E740481C1C}">
                <a14:useLocalDpi xmlns:a14="http://schemas.microsoft.com/office/drawing/2010/main"/>
              </a:ext>
            </a:extLst>
          </a:blip>
          <a:srcRect l="7788" t="4840" r="7866"/>
          <a:stretch>
            <a:fillRect/>
          </a:stretch>
        </p:blipFill>
        <p:spPr bwMode="auto">
          <a:xfrm>
            <a:off x="2195736" y="424396"/>
            <a:ext cx="4608512" cy="442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 name="矩形 1"/>
          <p:cNvSpPr/>
          <p:nvPr/>
        </p:nvSpPr>
        <p:spPr>
          <a:xfrm>
            <a:off x="169051" y="4838656"/>
            <a:ext cx="8892480" cy="1379545"/>
          </a:xfrm>
          <a:prstGeom prst="rect">
            <a:avLst/>
          </a:prstGeom>
        </p:spPr>
        <p:txBody>
          <a:bodyPr wrap="square">
            <a:spAutoFit/>
          </a:bodyPr>
          <a:lstStyle/>
          <a:p>
            <a:pPr>
              <a:lnSpc>
                <a:spcPct val="120000"/>
              </a:lnSpc>
              <a:spcAft>
                <a:spcPct val="50000"/>
              </a:spcAft>
              <a:defRPr/>
            </a:pPr>
            <a:r>
              <a:rPr kumimoji="0" lang="zh-CN" altLang="en-US" dirty="0">
                <a:solidFill>
                  <a:schemeClr val="accent2"/>
                </a:solidFill>
                <a:sym typeface="Wingdings" pitchFamily="2" charset="2"/>
              </a:rPr>
              <a:t>周期表中，非金属原子的电子亲和能越大，则表示该原子生成负离子的倾向越大。电子亲和能的周期变化规律与电离能基本相同。如果元素具有高的电离能，则它也倾向于具有高的电子亲和能</a:t>
            </a:r>
            <a:endParaRPr lang="zh-CN" altLang="en-US" dirty="0">
              <a:solidFill>
                <a:schemeClr val="accent2"/>
              </a:solidFill>
            </a:endParaRPr>
          </a:p>
        </p:txBody>
      </p:sp>
      <p:pic>
        <p:nvPicPr>
          <p:cNvPr id="5" name="图片 4">
            <a:extLst>
              <a:ext uri="{FF2B5EF4-FFF2-40B4-BE49-F238E27FC236}">
                <a16:creationId xmlns:a16="http://schemas.microsoft.com/office/drawing/2014/main" id="{9CCE4D75-DD4F-5A48-82E8-E4FABD58358F}"/>
              </a:ext>
            </a:extLst>
          </p:cNvPr>
          <p:cNvPicPr>
            <a:picLocks noChangeAspect="1"/>
          </p:cNvPicPr>
          <p:nvPr/>
        </p:nvPicPr>
        <p:blipFill>
          <a:blip r:embed="rId3"/>
          <a:stretch>
            <a:fillRect/>
          </a:stretch>
        </p:blipFill>
        <p:spPr>
          <a:xfrm>
            <a:off x="7020272" y="3212976"/>
            <a:ext cx="1528638" cy="835352"/>
          </a:xfrm>
          <a:prstGeom prst="rect">
            <a:avLst/>
          </a:prstGeom>
        </p:spPr>
      </p:pic>
    </p:spTree>
    <p:extLst>
      <p:ext uri="{BB962C8B-B14F-4D97-AF65-F5344CB8AC3E}">
        <p14:creationId xmlns:p14="http://schemas.microsoft.com/office/powerpoint/2010/main" val="10687899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E6F7D82-0529-1F47-AE0E-C85D4F077832}"/>
              </a:ext>
            </a:extLst>
          </p:cNvPr>
          <p:cNvSpPr>
            <a:spLocks noGrp="1"/>
          </p:cNvSpPr>
          <p:nvPr>
            <p:ph type="sldNum" sz="quarter" idx="10"/>
          </p:nvPr>
        </p:nvSpPr>
        <p:spPr/>
        <p:txBody>
          <a:bodyPr/>
          <a:lstStyle/>
          <a:p>
            <a:fld id="{95157218-CC9F-47CF-96F4-17AECB8F197D}" type="slidenum">
              <a:rPr lang="zh-CN" altLang="en-US" smtClean="0"/>
              <a:pPr/>
              <a:t>35</a:t>
            </a:fld>
            <a:endParaRPr lang="en-US" altLang="zh-CN"/>
          </a:p>
        </p:txBody>
      </p:sp>
      <p:pic>
        <p:nvPicPr>
          <p:cNvPr id="3" name="Picture 2" descr="https://timgsa.baidu.com/timg?image&amp;quality=80&amp;size=b9999_10000&amp;sec=1539535322632&amp;di=f4e9dadaf6bf680dc835be85a91a92c4&amp;imgtype=0&amp;src=http%3A%2F%2Fimgsrc.baidu.com%2Fimage%2Fc0%253Dshijue1%252C0%252C0%252C294%252C40%2Fsign%3Dc82bcad231c79f3d9becec73d2c8a764%2Ff9dcd100baa1cd11739dfd0db312c8fcc3ce2df7.jpg">
            <a:extLst>
              <a:ext uri="{FF2B5EF4-FFF2-40B4-BE49-F238E27FC236}">
                <a16:creationId xmlns:a16="http://schemas.microsoft.com/office/drawing/2014/main" id="{D7C5A106-9D77-BE4C-AA1D-6D4FE9F69E99}"/>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2475866" y="1169343"/>
            <a:ext cx="3503566" cy="281272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44DEE3E9-598D-2F4E-97AF-BEEF6213F473}"/>
              </a:ext>
            </a:extLst>
          </p:cNvPr>
          <p:cNvSpPr txBox="1"/>
          <p:nvPr/>
        </p:nvSpPr>
        <p:spPr>
          <a:xfrm>
            <a:off x="1835696" y="5445224"/>
            <a:ext cx="5944256" cy="461665"/>
          </a:xfrm>
          <a:prstGeom prst="rect">
            <a:avLst/>
          </a:prstGeom>
          <a:noFill/>
        </p:spPr>
        <p:txBody>
          <a:bodyPr wrap="none" rtlCol="0">
            <a:spAutoFit/>
          </a:bodyPr>
          <a:lstStyle/>
          <a:p>
            <a:r>
              <a:rPr lang="zh-CN" altLang="en-US" dirty="0"/>
              <a:t>电离能 </a:t>
            </a:r>
            <a:r>
              <a:rPr lang="en-US" altLang="zh-CN" dirty="0"/>
              <a:t>+</a:t>
            </a:r>
            <a:r>
              <a:rPr lang="zh-CN" altLang="en-US" dirty="0"/>
              <a:t> 电子亲和能 </a:t>
            </a:r>
            <a:r>
              <a:rPr lang="en-US" altLang="zh-CN" dirty="0"/>
              <a:t>+</a:t>
            </a:r>
            <a:r>
              <a:rPr lang="zh-CN" altLang="en-US" dirty="0"/>
              <a:t> 库伦能 </a:t>
            </a:r>
            <a:r>
              <a:rPr lang="en-US" altLang="zh-CN" dirty="0"/>
              <a:t>→ </a:t>
            </a:r>
            <a:r>
              <a:rPr lang="zh-CN" altLang="en-US" dirty="0"/>
              <a:t>离子键能</a:t>
            </a:r>
            <a:endParaRPr kumimoji="1" lang="zh-CN" altLang="en-US" dirty="0"/>
          </a:p>
        </p:txBody>
      </p:sp>
      <p:sp>
        <p:nvSpPr>
          <p:cNvPr id="7" name="圆角右箭头 6">
            <a:extLst>
              <a:ext uri="{FF2B5EF4-FFF2-40B4-BE49-F238E27FC236}">
                <a16:creationId xmlns:a16="http://schemas.microsoft.com/office/drawing/2014/main" id="{54BCA4EE-1909-DD4B-81D9-64C3C1F25444}"/>
              </a:ext>
            </a:extLst>
          </p:cNvPr>
          <p:cNvSpPr/>
          <p:nvPr/>
        </p:nvSpPr>
        <p:spPr>
          <a:xfrm rot="5400000" flipH="1">
            <a:off x="2155781" y="5968798"/>
            <a:ext cx="360040" cy="280130"/>
          </a:xfrm>
          <a:prstGeom prst="bentArrow">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8" name="圆角右箭头 7">
            <a:extLst>
              <a:ext uri="{FF2B5EF4-FFF2-40B4-BE49-F238E27FC236}">
                <a16:creationId xmlns:a16="http://schemas.microsoft.com/office/drawing/2014/main" id="{17C83588-5AAF-B54C-9B74-186ED732D320}"/>
              </a:ext>
            </a:extLst>
          </p:cNvPr>
          <p:cNvSpPr/>
          <p:nvPr/>
        </p:nvSpPr>
        <p:spPr>
          <a:xfrm rot="16200000" flipH="1" flipV="1">
            <a:off x="3784104" y="5996659"/>
            <a:ext cx="360040" cy="224408"/>
          </a:xfrm>
          <a:prstGeom prst="bentArrow">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9" name="圆角右箭头 8">
            <a:extLst>
              <a:ext uri="{FF2B5EF4-FFF2-40B4-BE49-F238E27FC236}">
                <a16:creationId xmlns:a16="http://schemas.microsoft.com/office/drawing/2014/main" id="{8C193095-4C56-0C41-8127-2EE69001229D}"/>
              </a:ext>
            </a:extLst>
          </p:cNvPr>
          <p:cNvSpPr/>
          <p:nvPr/>
        </p:nvSpPr>
        <p:spPr>
          <a:xfrm rot="16200000" flipH="1" flipV="1">
            <a:off x="5378889" y="5996659"/>
            <a:ext cx="360040" cy="224408"/>
          </a:xfrm>
          <a:prstGeom prst="bentArrow">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0" name="圆角右箭头 9">
            <a:extLst>
              <a:ext uri="{FF2B5EF4-FFF2-40B4-BE49-F238E27FC236}">
                <a16:creationId xmlns:a16="http://schemas.microsoft.com/office/drawing/2014/main" id="{F6D73870-67E3-DF4F-A06C-6A4AF494AFA4}"/>
              </a:ext>
            </a:extLst>
          </p:cNvPr>
          <p:cNvSpPr/>
          <p:nvPr/>
        </p:nvSpPr>
        <p:spPr>
          <a:xfrm rot="16200000" flipH="1" flipV="1">
            <a:off x="6861470" y="6001626"/>
            <a:ext cx="360040" cy="224408"/>
          </a:xfrm>
          <a:prstGeom prst="bentArrow">
            <a:avLst/>
          </a:prstGeom>
          <a:solidFill>
            <a:srgbClr val="33CC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1" name="文本框 10">
            <a:extLst>
              <a:ext uri="{FF2B5EF4-FFF2-40B4-BE49-F238E27FC236}">
                <a16:creationId xmlns:a16="http://schemas.microsoft.com/office/drawing/2014/main" id="{5603288C-B3F2-744A-B896-A5172D1F07E8}"/>
              </a:ext>
            </a:extLst>
          </p:cNvPr>
          <p:cNvSpPr txBox="1"/>
          <p:nvPr/>
        </p:nvSpPr>
        <p:spPr>
          <a:xfrm>
            <a:off x="2051720" y="4983559"/>
            <a:ext cx="646331" cy="461665"/>
          </a:xfrm>
          <a:prstGeom prst="rect">
            <a:avLst/>
          </a:prstGeom>
          <a:noFill/>
        </p:spPr>
        <p:txBody>
          <a:bodyPr wrap="none" rtlCol="0">
            <a:spAutoFit/>
          </a:bodyPr>
          <a:lstStyle/>
          <a:p>
            <a:r>
              <a:rPr kumimoji="1" lang="en-US" altLang="zh-CN" dirty="0"/>
              <a:t>459</a:t>
            </a:r>
            <a:endParaRPr kumimoji="1" lang="zh-CN" altLang="en-US" dirty="0"/>
          </a:p>
        </p:txBody>
      </p:sp>
      <p:sp>
        <p:nvSpPr>
          <p:cNvPr id="12" name="文本框 11">
            <a:extLst>
              <a:ext uri="{FF2B5EF4-FFF2-40B4-BE49-F238E27FC236}">
                <a16:creationId xmlns:a16="http://schemas.microsoft.com/office/drawing/2014/main" id="{D277FE7A-87E9-0D4C-86BC-CBD1E4CAD4A3}"/>
              </a:ext>
            </a:extLst>
          </p:cNvPr>
          <p:cNvSpPr txBox="1"/>
          <p:nvPr/>
        </p:nvSpPr>
        <p:spPr>
          <a:xfrm>
            <a:off x="685545" y="4972582"/>
            <a:ext cx="1090363" cy="461665"/>
          </a:xfrm>
          <a:prstGeom prst="rect">
            <a:avLst/>
          </a:prstGeom>
          <a:noFill/>
        </p:spPr>
        <p:txBody>
          <a:bodyPr wrap="none" rtlCol="0">
            <a:spAutoFit/>
          </a:bodyPr>
          <a:lstStyle/>
          <a:p>
            <a:r>
              <a:rPr kumimoji="1" lang="en-US" altLang="zh-CN" dirty="0"/>
              <a:t>kJ/</a:t>
            </a:r>
            <a:r>
              <a:rPr kumimoji="1" lang="en-US" altLang="zh-CN" dirty="0" err="1"/>
              <a:t>mol</a:t>
            </a:r>
            <a:endParaRPr kumimoji="1" lang="zh-CN" altLang="en-US" dirty="0"/>
          </a:p>
        </p:txBody>
      </p:sp>
      <p:sp>
        <p:nvSpPr>
          <p:cNvPr id="14" name="文本框 13">
            <a:extLst>
              <a:ext uri="{FF2B5EF4-FFF2-40B4-BE49-F238E27FC236}">
                <a16:creationId xmlns:a16="http://schemas.microsoft.com/office/drawing/2014/main" id="{8FF4CFE5-C4F6-434A-8CE9-2A54D98B257A}"/>
              </a:ext>
            </a:extLst>
          </p:cNvPr>
          <p:cNvSpPr txBox="1"/>
          <p:nvPr/>
        </p:nvSpPr>
        <p:spPr>
          <a:xfrm>
            <a:off x="3528754" y="4974161"/>
            <a:ext cx="595035" cy="461665"/>
          </a:xfrm>
          <a:prstGeom prst="rect">
            <a:avLst/>
          </a:prstGeom>
          <a:noFill/>
        </p:spPr>
        <p:txBody>
          <a:bodyPr wrap="none" rtlCol="0">
            <a:spAutoFit/>
          </a:bodyPr>
          <a:lstStyle/>
          <a:p>
            <a:r>
              <a:rPr kumimoji="1" lang="en-US" altLang="zh-CN" dirty="0"/>
              <a:t>-53</a:t>
            </a:r>
            <a:endParaRPr kumimoji="1" lang="zh-CN" altLang="en-US" dirty="0"/>
          </a:p>
        </p:txBody>
      </p:sp>
      <p:sp>
        <p:nvSpPr>
          <p:cNvPr id="15" name="文本框 14">
            <a:extLst>
              <a:ext uri="{FF2B5EF4-FFF2-40B4-BE49-F238E27FC236}">
                <a16:creationId xmlns:a16="http://schemas.microsoft.com/office/drawing/2014/main" id="{2DBA5709-64A9-B142-8A44-DF3724C11987}"/>
              </a:ext>
            </a:extLst>
          </p:cNvPr>
          <p:cNvSpPr txBox="1"/>
          <p:nvPr/>
        </p:nvSpPr>
        <p:spPr>
          <a:xfrm>
            <a:off x="6615607" y="4983559"/>
            <a:ext cx="748923" cy="461665"/>
          </a:xfrm>
          <a:prstGeom prst="rect">
            <a:avLst/>
          </a:prstGeom>
          <a:noFill/>
        </p:spPr>
        <p:txBody>
          <a:bodyPr wrap="none" rtlCol="0">
            <a:spAutoFit/>
          </a:bodyPr>
          <a:lstStyle/>
          <a:p>
            <a:r>
              <a:rPr kumimoji="1" lang="en-US" altLang="zh-CN" dirty="0"/>
              <a:t>-786</a:t>
            </a:r>
            <a:endParaRPr kumimoji="1" lang="zh-CN" altLang="en-US" dirty="0"/>
          </a:p>
        </p:txBody>
      </p:sp>
      <p:pic>
        <p:nvPicPr>
          <p:cNvPr id="16" name="Picture 11">
            <a:extLst>
              <a:ext uri="{FF2B5EF4-FFF2-40B4-BE49-F238E27FC236}">
                <a16:creationId xmlns:a16="http://schemas.microsoft.com/office/drawing/2014/main" id="{CBBAEEC1-687E-744A-AC02-5C24E4626CC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994694" y="4366019"/>
            <a:ext cx="984738"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文本框 4">
            <a:extLst>
              <a:ext uri="{FF2B5EF4-FFF2-40B4-BE49-F238E27FC236}">
                <a16:creationId xmlns:a16="http://schemas.microsoft.com/office/drawing/2014/main" id="{088E4DAA-CE55-4F72-F67E-B5B3A16AD80D}"/>
              </a:ext>
            </a:extLst>
          </p:cNvPr>
          <p:cNvSpPr txBox="1"/>
          <p:nvPr/>
        </p:nvSpPr>
        <p:spPr>
          <a:xfrm>
            <a:off x="2339752" y="188640"/>
            <a:ext cx="4304383" cy="584775"/>
          </a:xfrm>
          <a:prstGeom prst="rect">
            <a:avLst/>
          </a:prstGeom>
          <a:noFill/>
        </p:spPr>
        <p:txBody>
          <a:bodyPr wrap="none" rtlCol="0">
            <a:spAutoFit/>
          </a:bodyPr>
          <a:lstStyle/>
          <a:p>
            <a:r>
              <a:rPr kumimoji="1" lang="zh-CN" altLang="en-US" sz="3200" dirty="0">
                <a:solidFill>
                  <a:srgbClr val="C00000"/>
                </a:solidFill>
                <a:latin typeface="+mj-ea"/>
                <a:ea typeface="+mj-ea"/>
              </a:rPr>
              <a:t>为何可以形成离子键？</a:t>
            </a:r>
          </a:p>
        </p:txBody>
      </p:sp>
      <p:sp>
        <p:nvSpPr>
          <p:cNvPr id="6" name="矩形 5">
            <a:extLst>
              <a:ext uri="{FF2B5EF4-FFF2-40B4-BE49-F238E27FC236}">
                <a16:creationId xmlns:a16="http://schemas.microsoft.com/office/drawing/2014/main" id="{805DEED8-297E-F3A7-E886-0FC9BE97216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9813329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2"/>
          <p:cNvSpPr>
            <a:spLocks noGrp="1"/>
          </p:cNvSpPr>
          <p:nvPr>
            <p:ph type="sldNum" sz="quarter" idx="10"/>
          </p:nvPr>
        </p:nvSpPr>
        <p:spPr/>
        <p:txBody>
          <a:bodyPr/>
          <a:lstStyle/>
          <a:p>
            <a:fld id="{50EB26AE-D3B7-49DD-9B81-6A92570E344E}" type="slidenum">
              <a:rPr lang="zh-CN" altLang="en-US"/>
              <a:pPr/>
              <a:t>36</a:t>
            </a:fld>
            <a:endParaRPr lang="en-US" altLang="zh-CN"/>
          </a:p>
        </p:txBody>
      </p:sp>
      <p:sp>
        <p:nvSpPr>
          <p:cNvPr id="1176578" name="Text Box 2"/>
          <p:cNvSpPr txBox="1">
            <a:spLocks noChangeArrowheads="1"/>
          </p:cNvSpPr>
          <p:nvPr/>
        </p:nvSpPr>
        <p:spPr bwMode="auto">
          <a:xfrm>
            <a:off x="192517" y="1180573"/>
            <a:ext cx="8784976" cy="493148"/>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lnSpc>
                <a:spcPct val="120000"/>
              </a:lnSpc>
              <a:spcAft>
                <a:spcPct val="50000"/>
              </a:spcAft>
              <a:buClr>
                <a:srgbClr val="FF0000"/>
              </a:buClr>
              <a:buFont typeface="Wingdings" pitchFamily="2" charset="2"/>
              <a:buNone/>
            </a:pPr>
            <a:r>
              <a:rPr kumimoji="0" lang="zh-CN" altLang="en-US" dirty="0"/>
              <a:t>电负性是分子中原子对成键电子吸引能力相对大小的量度</a:t>
            </a:r>
          </a:p>
        </p:txBody>
      </p:sp>
      <p:sp>
        <p:nvSpPr>
          <p:cNvPr id="1176587" name="Text Box 11"/>
          <p:cNvSpPr txBox="1">
            <a:spLocks noChangeArrowheads="1"/>
          </p:cNvSpPr>
          <p:nvPr/>
        </p:nvSpPr>
        <p:spPr bwMode="auto">
          <a:xfrm>
            <a:off x="29096" y="3076688"/>
            <a:ext cx="8209085" cy="936347"/>
          </a:xfrm>
          <a:prstGeom prst="rect">
            <a:avLst/>
          </a:prstGeom>
          <a:noFill/>
          <a:ln w="9525">
            <a:noFill/>
            <a:miter lim="800000"/>
            <a:headEnd/>
            <a:tailEnd/>
          </a:ln>
          <a:effectLst/>
        </p:spPr>
        <p:txBody>
          <a:bodyPr>
            <a:spAutoFit/>
          </a:bodyPr>
          <a:lstStyle/>
          <a:p>
            <a:pPr>
              <a:lnSpc>
                <a:spcPct val="120000"/>
              </a:lnSpc>
              <a:spcAft>
                <a:spcPct val="50000"/>
              </a:spcAft>
              <a:defRPr/>
            </a:pPr>
            <a:r>
              <a:rPr kumimoji="0" lang="en-US" altLang="zh-CN" dirty="0"/>
              <a:t>        </a:t>
            </a:r>
            <a:r>
              <a:rPr kumimoji="0" lang="zh-CN" altLang="en-US" dirty="0"/>
              <a:t>由于电负性是一个比较复杂的性质，</a:t>
            </a:r>
            <a:r>
              <a:rPr kumimoji="0" lang="en-US" altLang="zh-CN" dirty="0"/>
              <a:t>Pauling</a:t>
            </a:r>
            <a:r>
              <a:rPr kumimoji="0" lang="zh-CN" altLang="en-US" dirty="0"/>
              <a:t>等还采用各种不同的标度</a:t>
            </a:r>
          </a:p>
        </p:txBody>
      </p:sp>
      <p:sp>
        <p:nvSpPr>
          <p:cNvPr id="168975" name="Rectangle 15"/>
          <p:cNvSpPr>
            <a:spLocks noGrp="1" noChangeArrowheads="1"/>
          </p:cNvSpPr>
          <p:nvPr>
            <p:ph type="title"/>
          </p:nvPr>
        </p:nvSpPr>
        <p:spPr>
          <a:xfrm>
            <a:off x="899592" y="116632"/>
            <a:ext cx="7671369" cy="722312"/>
          </a:xfrm>
        </p:spPr>
        <p:txBody>
          <a:bodyPr/>
          <a:lstStyle/>
          <a:p>
            <a:r>
              <a:rPr kumimoji="0" lang="zh-CN" altLang="en-US" dirty="0">
                <a:solidFill>
                  <a:srgbClr val="C00000"/>
                </a:solidFill>
                <a:latin typeface="Arial" charset="0"/>
              </a:rPr>
              <a:t>原子的电负性 </a:t>
            </a:r>
            <a:r>
              <a:rPr kumimoji="0" lang="en-US" altLang="zh-CN" dirty="0">
                <a:solidFill>
                  <a:srgbClr val="C00000"/>
                </a:solidFill>
                <a:latin typeface="Arial" charset="0"/>
              </a:rPr>
              <a:t>(electronegativity)</a:t>
            </a:r>
            <a:endParaRPr kumimoji="0" lang="zh-CN" altLang="en-US" dirty="0">
              <a:solidFill>
                <a:srgbClr val="C00000"/>
              </a:solidFill>
              <a:latin typeface="Arial" charset="0"/>
            </a:endParaRPr>
          </a:p>
        </p:txBody>
      </p:sp>
      <p:sp>
        <p:nvSpPr>
          <p:cNvPr id="16" name="矩形 1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3439F76-82D8-FAF8-5DC4-497F1527B5E9}"/>
                  </a:ext>
                </a:extLst>
              </p:cNvPr>
              <p:cNvSpPr txBox="1"/>
              <p:nvPr/>
            </p:nvSpPr>
            <p:spPr>
              <a:xfrm>
                <a:off x="550315" y="4226478"/>
                <a:ext cx="5208862" cy="624082"/>
              </a:xfrm>
              <a:prstGeom prst="rect">
                <a:avLst/>
              </a:prstGeom>
              <a:noFill/>
            </p:spPr>
            <p:txBody>
              <a:bodyPr wrap="none" rtlCol="0">
                <a:spAutoFit/>
              </a:bodyPr>
              <a:lstStyle/>
              <a:p>
                <a:r>
                  <a:rPr kumimoji="1" lang="en-US" altLang="zh-CN" dirty="0"/>
                  <a:t>∆E</a:t>
                </a:r>
                <a:r>
                  <a:rPr kumimoji="1" lang="en-US" altLang="zh-CN" baseline="-25000" dirty="0"/>
                  <a:t>AB</a:t>
                </a:r>
                <a:r>
                  <a:rPr kumimoji="1" lang="en-US" altLang="zh-CN" dirty="0"/>
                  <a:t>=</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1" i="1" smtClean="0">
                            <a:latin typeface="Cambria Math" panose="02040503050406030204" pitchFamily="18" charset="0"/>
                          </a:rPr>
                          <m:t>𝟏</m:t>
                        </m:r>
                      </m:num>
                      <m:den>
                        <m:r>
                          <a:rPr kumimoji="1" lang="en-US" altLang="zh-CN" b="1" i="1" smtClean="0">
                            <a:latin typeface="Cambria Math" panose="02040503050406030204" pitchFamily="18" charset="0"/>
                          </a:rPr>
                          <m:t>𝟐</m:t>
                        </m:r>
                      </m:den>
                    </m:f>
                    <m:d>
                      <m:dPr>
                        <m:ctrlPr>
                          <a:rPr kumimoji="1" lang="en-US" altLang="zh-CN" b="1" i="1" smtClean="0">
                            <a:latin typeface="Cambria Math" panose="02040503050406030204" pitchFamily="18" charset="0"/>
                          </a:rPr>
                        </m:ctrlPr>
                      </m:dPr>
                      <m:e>
                        <m:r>
                          <a:rPr kumimoji="1" lang="en-US" altLang="zh-CN" b="1" i="1" smtClean="0">
                            <a:latin typeface="Cambria Math" panose="02040503050406030204" pitchFamily="18" charset="0"/>
                            <a:ea typeface="Cambria Math" panose="02040503050406030204" pitchFamily="18" charset="0"/>
                          </a:rPr>
                          <m:t>∆</m:t>
                        </m:r>
                        <m:sSub>
                          <m:sSubPr>
                            <m:ctrlPr>
                              <a:rPr kumimoji="1" lang="en-US" altLang="zh-CN" b="1" i="1" smtClean="0">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𝑬</m:t>
                            </m:r>
                          </m:e>
                          <m:sub>
                            <m:r>
                              <a:rPr kumimoji="1" lang="en-US" altLang="zh-CN" b="1" i="0" smtClean="0">
                                <a:latin typeface="Cambria Math" panose="02040503050406030204" pitchFamily="18" charset="0"/>
                                <a:ea typeface="Cambria Math" panose="02040503050406030204" pitchFamily="18" charset="0"/>
                              </a:rPr>
                              <m:t>𝐀𝐀</m:t>
                            </m:r>
                          </m:sub>
                        </m:sSub>
                        <m:r>
                          <a:rPr kumimoji="1" lang="en-US" altLang="zh-CN" b="1"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𝑬</m:t>
                            </m:r>
                          </m:e>
                          <m:sub>
                            <m:r>
                              <a:rPr lang="en-US" altLang="zh-CN" b="1" i="0" smtClean="0">
                                <a:latin typeface="Cambria Math" panose="02040503050406030204" pitchFamily="18" charset="0"/>
                                <a:ea typeface="Cambria Math" panose="02040503050406030204" pitchFamily="18" charset="0"/>
                              </a:rPr>
                              <m:t>𝐁𝐁</m:t>
                            </m:r>
                          </m:sub>
                        </m:sSub>
                      </m:e>
                    </m:d>
                    <m:r>
                      <a:rPr kumimoji="1" lang="en-US" altLang="zh-CN" b="1" i="1" smtClean="0">
                        <a:latin typeface="Cambria Math" panose="02040503050406030204" pitchFamily="18" charset="0"/>
                      </a:rPr>
                      <m:t>+</m:t>
                    </m:r>
                    <m:sSup>
                      <m:sSupPr>
                        <m:ctrlPr>
                          <a:rPr kumimoji="1" lang="en-US" altLang="zh-CN" b="1" i="1" smtClean="0">
                            <a:latin typeface="Cambria Math" panose="02040503050406030204" pitchFamily="18" charset="0"/>
                          </a:rPr>
                        </m:ctrlPr>
                      </m:sSupPr>
                      <m:e>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𝝌</m:t>
                            </m:r>
                          </m:e>
                          <m:sub>
                            <m:r>
                              <m:rPr>
                                <m:sty m:val="p"/>
                              </m:rPr>
                              <a:rPr lang="en-US" altLang="zh-CN" i="0">
                                <a:latin typeface="Cambria Math" panose="02040503050406030204" pitchFamily="18" charset="0"/>
                              </a:rPr>
                              <m:t>A</m:t>
                            </m:r>
                          </m:sub>
                        </m:sSub>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𝝌</m:t>
                            </m:r>
                          </m:e>
                          <m:sub>
                            <m:r>
                              <m:rPr>
                                <m:sty m:val="p"/>
                              </m:rPr>
                              <a:rPr lang="en-US" altLang="zh-CN" i="0">
                                <a:latin typeface="Cambria Math" panose="02040503050406030204" pitchFamily="18" charset="0"/>
                                <a:ea typeface="Cambria Math" panose="02040503050406030204" pitchFamily="18" charset="0"/>
                              </a:rPr>
                              <m:t>B</m:t>
                            </m:r>
                          </m:sub>
                        </m:sSub>
                        <m:r>
                          <a:rPr lang="en-US" altLang="zh-CN" i="1">
                            <a:latin typeface="Cambria Math" panose="02040503050406030204" pitchFamily="18" charset="0"/>
                          </a:rPr>
                          <m:t>)</m:t>
                        </m:r>
                      </m:e>
                      <m:sup>
                        <m:r>
                          <a:rPr kumimoji="1" lang="en-US" altLang="zh-CN" b="1" i="1" smtClean="0">
                            <a:latin typeface="Cambria Math" panose="02040503050406030204" pitchFamily="18" charset="0"/>
                          </a:rPr>
                          <m:t>𝟐</m:t>
                        </m:r>
                      </m:sup>
                    </m:sSup>
                  </m:oMath>
                </a14:m>
                <a:endParaRPr kumimoji="1" lang="zh-CN" altLang="en-US" dirty="0"/>
              </a:p>
            </p:txBody>
          </p:sp>
        </mc:Choice>
        <mc:Fallback xmlns="">
          <p:sp>
            <p:nvSpPr>
              <p:cNvPr id="2" name="文本框 1">
                <a:extLst>
                  <a:ext uri="{FF2B5EF4-FFF2-40B4-BE49-F238E27FC236}">
                    <a16:creationId xmlns:a16="http://schemas.microsoft.com/office/drawing/2014/main" id="{83439F76-82D8-FAF8-5DC4-497F1527B5E9}"/>
                  </a:ext>
                </a:extLst>
              </p:cNvPr>
              <p:cNvSpPr txBox="1">
                <a:spLocks noRot="1" noChangeAspect="1" noMove="1" noResize="1" noEditPoints="1" noAdjustHandles="1" noChangeArrowheads="1" noChangeShapeType="1" noTextEdit="1"/>
              </p:cNvSpPr>
              <p:nvPr/>
            </p:nvSpPr>
            <p:spPr>
              <a:xfrm>
                <a:off x="550315" y="4226478"/>
                <a:ext cx="5208862" cy="624082"/>
              </a:xfrm>
              <a:prstGeom prst="rect">
                <a:avLst/>
              </a:prstGeom>
              <a:blipFill>
                <a:blip r:embed="rId2"/>
                <a:stretch>
                  <a:fillRect l="-1703" b="-588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Text Box 10">
                <a:extLst>
                  <a:ext uri="{FF2B5EF4-FFF2-40B4-BE49-F238E27FC236}">
                    <a16:creationId xmlns:a16="http://schemas.microsoft.com/office/drawing/2014/main" id="{F5F23E45-E99E-60D1-107F-D8C5EC9FFE4F}"/>
                  </a:ext>
                </a:extLst>
              </p:cNvPr>
              <p:cNvSpPr txBox="1">
                <a:spLocks noChangeArrowheads="1"/>
              </p:cNvSpPr>
              <p:nvPr/>
            </p:nvSpPr>
            <p:spPr bwMode="auto">
              <a:xfrm>
                <a:off x="2339752" y="2110491"/>
                <a:ext cx="2835022" cy="624840"/>
              </a:xfrm>
              <a:prstGeom prst="rect">
                <a:avLst/>
              </a:prstGeom>
              <a:noFill/>
              <a:ln w="9525" algn="ctr">
                <a:noFill/>
                <a:miter lim="800000"/>
                <a:headEnd/>
                <a:tailEnd/>
              </a:ln>
              <a:effectLst/>
            </p:spPr>
            <p:txBody>
              <a:bodyPr>
                <a:spAutoFit/>
              </a:bodyPr>
              <a:lstStyle/>
              <a:p>
                <a:pPr eaLnBrk="0" hangingPunct="0">
                  <a:spcBef>
                    <a:spcPct val="50000"/>
                  </a:spcBef>
                  <a:defRPr/>
                </a:pPr>
                <a:r>
                  <a:rPr kumimoji="0" lang="en-US" altLang="zh-CN" i="1" dirty="0" err="1">
                    <a:solidFill>
                      <a:schemeClr val="tx2"/>
                    </a:solidFill>
                  </a:rPr>
                  <a:t>χ</a:t>
                </a:r>
                <a:r>
                  <a:rPr kumimoji="0" lang="en-US" altLang="zh-CN" dirty="0">
                    <a:solidFill>
                      <a:schemeClr val="tx2"/>
                    </a:solidFill>
                  </a:rPr>
                  <a:t> = </a:t>
                </a:r>
                <a14:m>
                  <m:oMath xmlns:m="http://schemas.openxmlformats.org/officeDocument/2006/math">
                    <m:f>
                      <m:fPr>
                        <m:ctrlPr>
                          <a:rPr kumimoji="1" lang="en-US" altLang="zh-CN" i="1" smtClean="0">
                            <a:latin typeface="Cambria Math" panose="02040503050406030204" pitchFamily="18" charset="0"/>
                          </a:rPr>
                        </m:ctrlPr>
                      </m:fPr>
                      <m:num>
                        <m:r>
                          <a:rPr kumimoji="1" lang="en-US" altLang="zh-CN" b="1" i="1" smtClean="0">
                            <a:latin typeface="Cambria Math" panose="02040503050406030204" pitchFamily="18" charset="0"/>
                          </a:rPr>
                          <m:t>𝟏</m:t>
                        </m:r>
                      </m:num>
                      <m:den>
                        <m:r>
                          <a:rPr kumimoji="1" lang="en-US" altLang="zh-CN" b="1" i="1" smtClean="0">
                            <a:latin typeface="Cambria Math" panose="02040503050406030204" pitchFamily="18" charset="0"/>
                          </a:rPr>
                          <m:t>𝟐</m:t>
                        </m:r>
                      </m:den>
                    </m:f>
                  </m:oMath>
                </a14:m>
                <a:r>
                  <a:rPr kumimoji="0" lang="en-US" altLang="zh-CN" dirty="0">
                    <a:solidFill>
                      <a:schemeClr val="tx2"/>
                    </a:solidFill>
                  </a:rPr>
                  <a:t>(</a:t>
                </a:r>
                <a:r>
                  <a:rPr kumimoji="0" lang="en-US" altLang="zh-CN" i="1" dirty="0">
                    <a:solidFill>
                      <a:schemeClr val="tx2"/>
                    </a:solidFill>
                  </a:rPr>
                  <a:t>I</a:t>
                </a:r>
                <a:r>
                  <a:rPr kumimoji="0" lang="en-US" altLang="zh-CN" dirty="0">
                    <a:solidFill>
                      <a:schemeClr val="tx2"/>
                    </a:solidFill>
                  </a:rPr>
                  <a:t> +</a:t>
                </a:r>
                <a:r>
                  <a:rPr kumimoji="0" lang="en-US" altLang="zh-CN" i="1" dirty="0" err="1">
                    <a:solidFill>
                      <a:schemeClr val="tx2"/>
                    </a:solidFill>
                  </a:rPr>
                  <a:t>E</a:t>
                </a:r>
                <a:r>
                  <a:rPr kumimoji="0" lang="en-US" altLang="zh-CN" baseline="-25000" dirty="0" err="1">
                    <a:solidFill>
                      <a:schemeClr val="tx2"/>
                    </a:solidFill>
                  </a:rPr>
                  <a:t>ea</a:t>
                </a:r>
                <a:r>
                  <a:rPr kumimoji="0" lang="en-US" altLang="zh-CN" dirty="0">
                    <a:solidFill>
                      <a:schemeClr val="tx2"/>
                    </a:solidFill>
                  </a:rPr>
                  <a:t>)</a:t>
                </a:r>
                <a:endParaRPr kumimoji="0" lang="en-US" altLang="zh-CN" i="1" baseline="-25000" dirty="0">
                  <a:solidFill>
                    <a:schemeClr val="tx2"/>
                  </a:solidFill>
                </a:endParaRPr>
              </a:p>
            </p:txBody>
          </p:sp>
        </mc:Choice>
        <mc:Fallback xmlns="">
          <p:sp>
            <p:nvSpPr>
              <p:cNvPr id="3" name="Text Box 10">
                <a:extLst>
                  <a:ext uri="{FF2B5EF4-FFF2-40B4-BE49-F238E27FC236}">
                    <a16:creationId xmlns:a16="http://schemas.microsoft.com/office/drawing/2014/main" id="{F5F23E45-E99E-60D1-107F-D8C5EC9FFE4F}"/>
                  </a:ext>
                </a:extLst>
              </p:cNvPr>
              <p:cNvSpPr txBox="1">
                <a:spLocks noRot="1" noChangeAspect="1" noMove="1" noResize="1" noEditPoints="1" noAdjustHandles="1" noChangeArrowheads="1" noChangeShapeType="1" noTextEdit="1"/>
              </p:cNvSpPr>
              <p:nvPr/>
            </p:nvSpPr>
            <p:spPr bwMode="auto">
              <a:xfrm>
                <a:off x="2339752" y="2110491"/>
                <a:ext cx="2835022" cy="624840"/>
              </a:xfrm>
              <a:prstGeom prst="rect">
                <a:avLst/>
              </a:prstGeom>
              <a:blipFill>
                <a:blip r:embed="rId3"/>
                <a:stretch>
                  <a:fillRect l="-3571" b="-8000"/>
                </a:stretch>
              </a:blipFill>
              <a:ln w="9525" algn="ctr">
                <a:noFill/>
                <a:miter lim="800000"/>
                <a:headEnd/>
                <a:tailEnd/>
              </a:ln>
              <a:effectLst/>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6CF525BB-FB9C-E1A3-DFCF-A70B9D98C60A}"/>
              </a:ext>
            </a:extLst>
          </p:cNvPr>
          <p:cNvSpPr txBox="1"/>
          <p:nvPr/>
        </p:nvSpPr>
        <p:spPr>
          <a:xfrm>
            <a:off x="539552" y="2174827"/>
            <a:ext cx="1493912" cy="461665"/>
          </a:xfrm>
          <a:prstGeom prst="rect">
            <a:avLst/>
          </a:prstGeom>
          <a:noFill/>
        </p:spPr>
        <p:txBody>
          <a:bodyPr wrap="square">
            <a:spAutoFit/>
          </a:bodyPr>
          <a:lstStyle/>
          <a:p>
            <a:r>
              <a:rPr kumimoji="0" lang="zh-CN" altLang="en-US" dirty="0"/>
              <a:t> </a:t>
            </a:r>
            <a:r>
              <a:rPr kumimoji="0" lang="en-US" altLang="zh-CN" dirty="0" err="1"/>
              <a:t>Mulliken</a:t>
            </a:r>
            <a:endParaRPr lang="zh-CN" altLang="en-US" dirty="0"/>
          </a:p>
        </p:txBody>
      </p:sp>
    </p:spTree>
    <p:extLst>
      <p:ext uri="{BB962C8B-B14F-4D97-AF65-F5344CB8AC3E}">
        <p14:creationId xmlns:p14="http://schemas.microsoft.com/office/powerpoint/2010/main" val="26388943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灯片编号占位符 1"/>
          <p:cNvSpPr>
            <a:spLocks noGrp="1"/>
          </p:cNvSpPr>
          <p:nvPr>
            <p:ph type="sldNum" sz="quarter" idx="10"/>
          </p:nvPr>
        </p:nvSpPr>
        <p:spPr/>
        <p:txBody>
          <a:bodyPr/>
          <a:lstStyle/>
          <a:p>
            <a:fld id="{B630C303-D059-4FB1-A230-70DEA4CF7695}" type="slidenum">
              <a:rPr lang="zh-CN" altLang="en-US"/>
              <a:pPr/>
              <a:t>37</a:t>
            </a:fld>
            <a:endParaRPr lang="en-US" altLang="zh-CN"/>
          </a:p>
        </p:txBody>
      </p:sp>
      <p:sp>
        <p:nvSpPr>
          <p:cNvPr id="171010" name="Rectangle 2"/>
          <p:cNvSpPr>
            <a:spLocks noChangeArrowheads="1"/>
          </p:cNvSpPr>
          <p:nvPr/>
        </p:nvSpPr>
        <p:spPr bwMode="auto">
          <a:xfrm>
            <a:off x="2931" y="36514"/>
            <a:ext cx="9105900" cy="6777037"/>
          </a:xfrm>
          <a:prstGeom prst="rect">
            <a:avLst/>
          </a:prstGeom>
          <a:solidFill>
            <a:schemeClr val="bg1"/>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pic>
        <p:nvPicPr>
          <p:cNvPr id="171011" name="Picture 3" descr="FG11_06"/>
          <p:cNvPicPr>
            <a:picLocks noGrp="1" noChangeAspect="1" noChangeArrowheads="1"/>
          </p:cNvPicPr>
          <p:nvPr>
            <p:ph idx="4294967295"/>
          </p:nvPr>
        </p:nvPicPr>
        <p:blipFill>
          <a:blip r:embed="rId2">
            <a:extLst>
              <a:ext uri="{28A0092B-C50C-407E-A947-70E740481C1C}">
                <a14:useLocalDpi xmlns:a14="http://schemas.microsoft.com/office/drawing/2010/main"/>
              </a:ext>
            </a:extLst>
          </a:blip>
          <a:srcRect/>
          <a:stretch>
            <a:fillRect/>
          </a:stretch>
        </p:blipFill>
        <p:spPr bwMode="auto">
          <a:xfrm>
            <a:off x="71805" y="1600201"/>
            <a:ext cx="8963757" cy="5141913"/>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2"/>
          <p:cNvGrpSpPr>
            <a:grpSpLocks/>
          </p:cNvGrpSpPr>
          <p:nvPr/>
        </p:nvGrpSpPr>
        <p:grpSpPr bwMode="auto">
          <a:xfrm>
            <a:off x="5722328" y="5445224"/>
            <a:ext cx="3313234" cy="1268412"/>
            <a:chOff x="3905" y="3538"/>
            <a:chExt cx="2261" cy="799"/>
          </a:xfrm>
        </p:grpSpPr>
        <p:sp>
          <p:nvSpPr>
            <p:cNvPr id="171020" name="Oval 5"/>
            <p:cNvSpPr>
              <a:spLocks noChangeArrowheads="1"/>
            </p:cNvSpPr>
            <p:nvPr/>
          </p:nvSpPr>
          <p:spPr bwMode="auto">
            <a:xfrm>
              <a:off x="3905" y="3538"/>
              <a:ext cx="2261" cy="799"/>
            </a:xfrm>
            <a:prstGeom prst="ellipse">
              <a:avLst/>
            </a:prstGeom>
            <a:gradFill rotWithShape="0">
              <a:gsLst>
                <a:gs pos="0">
                  <a:srgbClr val="00FFFF"/>
                </a:gs>
                <a:gs pos="50000">
                  <a:srgbClr val="FFFFFF"/>
                </a:gs>
                <a:gs pos="100000">
                  <a:srgbClr val="00FFFF"/>
                </a:gs>
              </a:gsLst>
              <a:lin ang="5400000" scaled="1"/>
            </a:gra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77606" name="Text Box 6"/>
            <p:cNvSpPr txBox="1">
              <a:spLocks noChangeArrowheads="1"/>
            </p:cNvSpPr>
            <p:nvPr/>
          </p:nvSpPr>
          <p:spPr bwMode="auto">
            <a:xfrm>
              <a:off x="4080" y="3635"/>
              <a:ext cx="2016" cy="577"/>
            </a:xfrm>
            <a:prstGeom prst="rect">
              <a:avLst/>
            </a:prstGeom>
            <a:noFill/>
            <a:ln w="9525">
              <a:noFill/>
              <a:miter lim="800000"/>
              <a:headEnd/>
              <a:tailEnd/>
            </a:ln>
            <a:effectLst/>
          </p:spPr>
          <p:txBody>
            <a:bodyPr>
              <a:spAutoFit/>
            </a:bodyPr>
            <a:lstStyle/>
            <a:p>
              <a:pPr>
                <a:defRPr/>
              </a:pPr>
              <a:r>
                <a:rPr kumimoji="0" lang="en-US" altLang="zh-CN" sz="1800">
                  <a:solidFill>
                    <a:srgbClr val="FF0000"/>
                  </a:solidFill>
                </a:rPr>
                <a:t>       </a:t>
              </a:r>
              <a:r>
                <a:rPr kumimoji="0" lang="zh-CN" altLang="en-US" sz="1800">
                  <a:solidFill>
                    <a:srgbClr val="FF0000"/>
                  </a:solidFill>
                </a:rPr>
                <a:t>半金属</a:t>
              </a:r>
              <a:r>
                <a:rPr kumimoji="0" lang="en-US" altLang="zh-CN" sz="1800">
                  <a:solidFill>
                    <a:srgbClr val="FF0000"/>
                  </a:solidFill>
                </a:rPr>
                <a:t>(metalloid)</a:t>
              </a:r>
              <a:r>
                <a:rPr kumimoji="0" lang="zh-CN" altLang="en-US" sz="1800">
                  <a:solidFill>
                    <a:srgbClr val="FF0000"/>
                  </a:solidFill>
                </a:rPr>
                <a:t>的电负性约在</a:t>
              </a:r>
              <a:r>
                <a:rPr kumimoji="0" lang="en-US" altLang="zh-CN" sz="1800">
                  <a:solidFill>
                    <a:srgbClr val="FF0000"/>
                  </a:solidFill>
                </a:rPr>
                <a:t>2.0</a:t>
              </a:r>
              <a:r>
                <a:rPr kumimoji="0" lang="zh-CN" altLang="en-US" sz="1800">
                  <a:solidFill>
                    <a:srgbClr val="FF0000"/>
                  </a:solidFill>
                </a:rPr>
                <a:t>左右，兼有金属性和非金属性。</a:t>
              </a:r>
            </a:p>
          </p:txBody>
        </p:sp>
      </p:grpSp>
      <p:sp>
        <p:nvSpPr>
          <p:cNvPr id="1177607" name="Line 7"/>
          <p:cNvSpPr>
            <a:spLocks noChangeShapeType="1"/>
          </p:cNvSpPr>
          <p:nvPr/>
        </p:nvSpPr>
        <p:spPr bwMode="auto">
          <a:xfrm flipV="1">
            <a:off x="7452321" y="5013175"/>
            <a:ext cx="576064" cy="428875"/>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177608" name="Text Box 8"/>
          <p:cNvSpPr txBox="1">
            <a:spLocks noChangeArrowheads="1"/>
          </p:cNvSpPr>
          <p:nvPr/>
        </p:nvSpPr>
        <p:spPr bwMode="auto">
          <a:xfrm>
            <a:off x="5021874" y="416556"/>
            <a:ext cx="3689838" cy="1200329"/>
          </a:xfrm>
          <a:prstGeom prst="rect">
            <a:avLst/>
          </a:prstGeom>
          <a:noFill/>
          <a:ln w="12700">
            <a:solidFill>
              <a:schemeClr val="tx1"/>
            </a:solidFill>
            <a:miter lim="800000"/>
            <a:headEnd/>
            <a:tailEnd/>
          </a:ln>
          <a:effectLst/>
        </p:spPr>
        <p:txBody>
          <a:bodyPr>
            <a:spAutoFit/>
          </a:bodyPr>
          <a:lstStyle/>
          <a:p>
            <a:pPr>
              <a:lnSpc>
                <a:spcPct val="120000"/>
              </a:lnSpc>
              <a:defRPr/>
            </a:pPr>
            <a:r>
              <a:rPr kumimoji="0" lang="zh-CN" altLang="en-US" sz="2000" dirty="0">
                <a:solidFill>
                  <a:srgbClr val="0000FF"/>
                </a:solidFill>
              </a:rPr>
              <a:t>同一族，由上向下元素的电负性减小，同一周期中，由左至右元素的电负性增大。</a:t>
            </a:r>
          </a:p>
        </p:txBody>
      </p:sp>
      <p:sp>
        <p:nvSpPr>
          <p:cNvPr id="1177609" name="Text Box 9"/>
          <p:cNvSpPr txBox="1">
            <a:spLocks noChangeArrowheads="1"/>
          </p:cNvSpPr>
          <p:nvPr/>
        </p:nvSpPr>
        <p:spPr bwMode="auto">
          <a:xfrm>
            <a:off x="423497" y="398778"/>
            <a:ext cx="3938954" cy="1164999"/>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pPr>
            <a:r>
              <a:rPr kumimoji="0" lang="zh-CN" altLang="en-US" sz="2000" dirty="0">
                <a:solidFill>
                  <a:schemeClr val="accent2"/>
                </a:solidFill>
              </a:rPr>
              <a:t>因为电负性是原子在分子中吸引电子能力大小的比较值，所以可用来衡量金属和非金属性的强弱。</a:t>
            </a:r>
          </a:p>
        </p:txBody>
      </p:sp>
      <p:sp>
        <p:nvSpPr>
          <p:cNvPr id="1177610" name="Oval 10"/>
          <p:cNvSpPr>
            <a:spLocks noChangeArrowheads="1"/>
          </p:cNvSpPr>
          <p:nvPr/>
        </p:nvSpPr>
        <p:spPr bwMode="auto">
          <a:xfrm>
            <a:off x="35170" y="5300664"/>
            <a:ext cx="649166" cy="649287"/>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
        <p:nvSpPr>
          <p:cNvPr id="1177611" name="Oval 11"/>
          <p:cNvSpPr>
            <a:spLocks noChangeArrowheads="1"/>
          </p:cNvSpPr>
          <p:nvPr/>
        </p:nvSpPr>
        <p:spPr bwMode="auto">
          <a:xfrm>
            <a:off x="8387862" y="2565400"/>
            <a:ext cx="647700" cy="647700"/>
          </a:xfrm>
          <a:prstGeom prst="ellipse">
            <a:avLst/>
          </a:prstGeom>
          <a:noFill/>
          <a:ln w="38100">
            <a:solidFill>
              <a:srgbClr val="FF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b="0"/>
          </a:p>
        </p:txBody>
      </p:sp>
    </p:spTree>
    <p:extLst>
      <p:ext uri="{BB962C8B-B14F-4D97-AF65-F5344CB8AC3E}">
        <p14:creationId xmlns:p14="http://schemas.microsoft.com/office/powerpoint/2010/main" val="34104147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0E2DB3-87C6-8D40-84A9-A2EE603C5B6C}"/>
              </a:ext>
            </a:extLst>
          </p:cNvPr>
          <p:cNvSpPr>
            <a:spLocks noGrp="1"/>
          </p:cNvSpPr>
          <p:nvPr>
            <p:ph type="sldNum" sz="quarter" idx="10"/>
          </p:nvPr>
        </p:nvSpPr>
        <p:spPr/>
        <p:txBody>
          <a:bodyPr/>
          <a:lstStyle/>
          <a:p>
            <a:fld id="{95157218-CC9F-47CF-96F4-17AECB8F197D}" type="slidenum">
              <a:rPr lang="zh-CN" altLang="en-US" smtClean="0"/>
              <a:pPr/>
              <a:t>38</a:t>
            </a:fld>
            <a:endParaRPr lang="en-US" altLang="zh-CN"/>
          </a:p>
        </p:txBody>
      </p:sp>
      <p:pic>
        <p:nvPicPr>
          <p:cNvPr id="3" name="图片 2">
            <a:extLst>
              <a:ext uri="{FF2B5EF4-FFF2-40B4-BE49-F238E27FC236}">
                <a16:creationId xmlns:a16="http://schemas.microsoft.com/office/drawing/2014/main" id="{F1ADA879-1C07-DA44-9465-C52D8598AD05}"/>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979712" y="1125932"/>
            <a:ext cx="6642121" cy="2797353"/>
          </a:xfrm>
          <a:prstGeom prst="rect">
            <a:avLst/>
          </a:prstGeom>
        </p:spPr>
      </p:pic>
      <p:sp>
        <p:nvSpPr>
          <p:cNvPr id="5" name="矩形 4">
            <a:extLst>
              <a:ext uri="{FF2B5EF4-FFF2-40B4-BE49-F238E27FC236}">
                <a16:creationId xmlns:a16="http://schemas.microsoft.com/office/drawing/2014/main" id="{C8F9CCEC-6A9D-C64C-BFED-0E545C94A49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文本框 5">
            <a:extLst>
              <a:ext uri="{FF2B5EF4-FFF2-40B4-BE49-F238E27FC236}">
                <a16:creationId xmlns:a16="http://schemas.microsoft.com/office/drawing/2014/main" id="{9CE2917F-D251-C2B2-383E-783948AF6323}"/>
              </a:ext>
            </a:extLst>
          </p:cNvPr>
          <p:cNvSpPr txBox="1"/>
          <p:nvPr/>
        </p:nvSpPr>
        <p:spPr>
          <a:xfrm>
            <a:off x="3653727" y="3692452"/>
            <a:ext cx="2073003" cy="461665"/>
          </a:xfrm>
          <a:prstGeom prst="rect">
            <a:avLst/>
          </a:prstGeom>
          <a:noFill/>
        </p:spPr>
        <p:txBody>
          <a:bodyPr wrap="none" rtlCol="0">
            <a:spAutoFit/>
          </a:bodyPr>
          <a:lstStyle/>
          <a:p>
            <a:r>
              <a:rPr lang="zh-CN" altLang="en-US" dirty="0"/>
              <a:t>电负性差，</a:t>
            </a:r>
            <a:r>
              <a:rPr lang="en-US" altLang="zh-CN" dirty="0"/>
              <a:t>∆</a:t>
            </a:r>
            <a:r>
              <a:rPr lang="en-US" altLang="zh-CN" i="1" dirty="0"/>
              <a:t>x</a:t>
            </a:r>
            <a:endParaRPr kumimoji="1" lang="zh-CN" altLang="en-US" i="1" dirty="0"/>
          </a:p>
        </p:txBody>
      </p:sp>
      <p:pic>
        <p:nvPicPr>
          <p:cNvPr id="8" name="Picture 3" descr="FG11_06">
            <a:extLst>
              <a:ext uri="{FF2B5EF4-FFF2-40B4-BE49-F238E27FC236}">
                <a16:creationId xmlns:a16="http://schemas.microsoft.com/office/drawing/2014/main" id="{B44BB253-E918-A174-0104-FBC8EE9C8EEF}"/>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212259" y="4194385"/>
            <a:ext cx="6955938" cy="2331829"/>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BBB635A7-57B7-C67B-45E9-55182073E844}"/>
              </a:ext>
            </a:extLst>
          </p:cNvPr>
          <p:cNvSpPr txBox="1"/>
          <p:nvPr/>
        </p:nvSpPr>
        <p:spPr>
          <a:xfrm>
            <a:off x="199292" y="2288220"/>
            <a:ext cx="1422184" cy="461665"/>
          </a:xfrm>
          <a:prstGeom prst="rect">
            <a:avLst/>
          </a:prstGeom>
          <a:noFill/>
        </p:spPr>
        <p:txBody>
          <a:bodyPr wrap="none" rtlCol="0">
            <a:spAutoFit/>
          </a:bodyPr>
          <a:lstStyle/>
          <a:p>
            <a:r>
              <a:rPr lang="zh-CN" altLang="en-US" dirty="0"/>
              <a:t>键型变化</a:t>
            </a:r>
            <a:endParaRPr kumimoji="1" lang="zh-CN" altLang="en-US" dirty="0"/>
          </a:p>
        </p:txBody>
      </p:sp>
      <p:sp>
        <p:nvSpPr>
          <p:cNvPr id="10" name="文本框 9">
            <a:extLst>
              <a:ext uri="{FF2B5EF4-FFF2-40B4-BE49-F238E27FC236}">
                <a16:creationId xmlns:a16="http://schemas.microsoft.com/office/drawing/2014/main" id="{5D9712DA-0721-34E9-FED0-C25C092D73BA}"/>
              </a:ext>
            </a:extLst>
          </p:cNvPr>
          <p:cNvSpPr txBox="1"/>
          <p:nvPr/>
        </p:nvSpPr>
        <p:spPr>
          <a:xfrm>
            <a:off x="2376264" y="44624"/>
            <a:ext cx="4572000" cy="737510"/>
          </a:xfrm>
          <a:prstGeom prst="rect">
            <a:avLst/>
          </a:prstGeom>
          <a:noFill/>
        </p:spPr>
        <p:txBody>
          <a:bodyPr wrap="square" anchor="ctr">
            <a:spAutoFit/>
          </a:bodyPr>
          <a:lstStyle/>
          <a:p>
            <a:pPr algn="ctr">
              <a:lnSpc>
                <a:spcPct val="150000"/>
              </a:lnSpc>
            </a:pPr>
            <a:r>
              <a:rPr lang="zh-CN" altLang="en-US" sz="3200" dirty="0">
                <a:solidFill>
                  <a:srgbClr val="C00000"/>
                </a:solidFill>
              </a:rPr>
              <a:t>三</a:t>
            </a:r>
            <a:r>
              <a:rPr lang="en-US" altLang="zh-CN" sz="3200" dirty="0">
                <a:solidFill>
                  <a:srgbClr val="C00000"/>
                </a:solidFill>
              </a:rPr>
              <a:t>.  </a:t>
            </a:r>
            <a:r>
              <a:rPr kumimoji="1" lang="zh-CN" altLang="en-US" sz="3200" dirty="0">
                <a:solidFill>
                  <a:srgbClr val="C00000"/>
                </a:solidFill>
              </a:rPr>
              <a:t>离子键性质的变化</a:t>
            </a:r>
            <a:endParaRPr kumimoji="1" lang="en-US" altLang="zh-CN" sz="3200" dirty="0">
              <a:solidFill>
                <a:srgbClr val="C00000"/>
              </a:solidFill>
            </a:endParaRPr>
          </a:p>
        </p:txBody>
      </p:sp>
    </p:spTree>
    <p:extLst>
      <p:ext uri="{BB962C8B-B14F-4D97-AF65-F5344CB8AC3E}">
        <p14:creationId xmlns:p14="http://schemas.microsoft.com/office/powerpoint/2010/main" val="27666951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灯片编号占位符 1"/>
          <p:cNvSpPr>
            <a:spLocks noGrp="1"/>
          </p:cNvSpPr>
          <p:nvPr>
            <p:ph type="sldNum" sz="quarter" idx="10"/>
          </p:nvPr>
        </p:nvSpPr>
        <p:spPr/>
        <p:txBody>
          <a:bodyPr/>
          <a:lstStyle/>
          <a:p>
            <a:fld id="{048A9F61-D2B3-4592-B636-32FE4BBBEC54}" type="slidenum">
              <a:rPr lang="zh-CN" altLang="en-US"/>
              <a:pPr/>
              <a:t>39</a:t>
            </a:fld>
            <a:endParaRPr lang="en-US" altLang="zh-CN"/>
          </a:p>
        </p:txBody>
      </p:sp>
      <p:sp>
        <p:nvSpPr>
          <p:cNvPr id="1543170" name="Text Box 2"/>
          <p:cNvSpPr txBox="1">
            <a:spLocks noChangeArrowheads="1"/>
          </p:cNvSpPr>
          <p:nvPr/>
        </p:nvSpPr>
        <p:spPr bwMode="auto">
          <a:xfrm>
            <a:off x="251520" y="1032177"/>
            <a:ext cx="8713177" cy="1532727"/>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spcAft>
                <a:spcPct val="50000"/>
              </a:spcAft>
              <a:buClr>
                <a:srgbClr val="FF0000"/>
              </a:buClr>
              <a:buFont typeface="Wingdings" pitchFamily="2" charset="2"/>
              <a:buNone/>
            </a:pPr>
            <a:r>
              <a:rPr kumimoji="0" lang="zh-CN" altLang="en-US" b="1" dirty="0">
                <a:solidFill>
                  <a:schemeClr val="bg1"/>
                </a:solidFill>
                <a:effectLst>
                  <a:outerShdw blurRad="38100" dist="38100" dir="2700000" algn="tl">
                    <a:srgbClr val="C0C0C0"/>
                  </a:outerShdw>
                </a:effectLst>
              </a:rPr>
              <a:t>        </a:t>
            </a:r>
            <a:r>
              <a:rPr kumimoji="0" lang="en-US" altLang="zh-CN" b="1" dirty="0">
                <a:effectLst>
                  <a:outerShdw blurRad="38100" dist="38100" dir="2700000" algn="tl">
                    <a:srgbClr val="C0C0C0"/>
                  </a:outerShdw>
                </a:effectLst>
              </a:rPr>
              <a:t>H</a:t>
            </a:r>
            <a:r>
              <a:rPr kumimoji="0" lang="en-US" altLang="zh-CN" b="1" baseline="-25000"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rPr>
              <a:t>Cl</a:t>
            </a:r>
            <a:r>
              <a:rPr kumimoji="0" lang="en-US" altLang="zh-CN" b="1" baseline="-25000"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等，共用电子对处于相同原子之间的共价键为非极性共价键。</a:t>
            </a:r>
            <a:r>
              <a:rPr kumimoji="0" lang="en-US" altLang="zh-CN" b="1" dirty="0" err="1">
                <a:effectLst>
                  <a:outerShdw blurRad="38100" dist="38100" dir="2700000" algn="tl">
                    <a:srgbClr val="C0C0C0"/>
                  </a:outerShdw>
                </a:effectLst>
              </a:rPr>
              <a:t>HCl</a:t>
            </a:r>
            <a:r>
              <a:rPr kumimoji="0" lang="zh-CN" altLang="en-US" b="1" dirty="0">
                <a:effectLst>
                  <a:outerShdw blurRad="38100" dist="38100" dir="2700000" algn="tl">
                    <a:srgbClr val="C0C0C0"/>
                  </a:outerShdw>
                </a:effectLst>
              </a:rPr>
              <a:t>、</a:t>
            </a:r>
            <a:r>
              <a:rPr kumimoji="0" lang="en-US" altLang="zh-CN" b="1" dirty="0">
                <a:effectLst>
                  <a:outerShdw blurRad="38100" dist="38100" dir="2700000" algn="tl">
                    <a:srgbClr val="C0C0C0"/>
                  </a:outerShdw>
                </a:effectLst>
              </a:rPr>
              <a:t>CO</a:t>
            </a:r>
            <a:r>
              <a:rPr kumimoji="0" lang="zh-CN" altLang="en-US" b="1" dirty="0">
                <a:effectLst>
                  <a:outerShdw blurRad="38100" dist="38100" dir="2700000" algn="tl">
                    <a:srgbClr val="C0C0C0"/>
                  </a:outerShdw>
                </a:effectLst>
              </a:rPr>
              <a:t>等，共用电子对处于不同原子之间的共价键为极性共价键。</a:t>
            </a:r>
          </a:p>
        </p:txBody>
      </p:sp>
      <p:pic>
        <p:nvPicPr>
          <p:cNvPr id="1543185" name="Picture 17" descr="FG10_07"/>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56877" y="3497676"/>
            <a:ext cx="2397369"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8"/>
          <p:cNvGrpSpPr>
            <a:grpSpLocks/>
          </p:cNvGrpSpPr>
          <p:nvPr/>
        </p:nvGrpSpPr>
        <p:grpSpPr bwMode="auto">
          <a:xfrm>
            <a:off x="4509776" y="3302129"/>
            <a:ext cx="3055327" cy="2025650"/>
            <a:chOff x="2880" y="2523"/>
            <a:chExt cx="2676" cy="1724"/>
          </a:xfrm>
        </p:grpSpPr>
        <p:grpSp>
          <p:nvGrpSpPr>
            <p:cNvPr id="141318" name="Group 13"/>
            <p:cNvGrpSpPr>
              <a:grpSpLocks/>
            </p:cNvGrpSpPr>
            <p:nvPr/>
          </p:nvGrpSpPr>
          <p:grpSpPr bwMode="auto">
            <a:xfrm>
              <a:off x="2880" y="2523"/>
              <a:ext cx="2676" cy="1724"/>
              <a:chOff x="1152" y="624"/>
              <a:chExt cx="3456" cy="2258"/>
            </a:xfrm>
          </p:grpSpPr>
          <p:pic>
            <p:nvPicPr>
              <p:cNvPr id="141327" name="Picture 14" descr="npo00022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52" y="624"/>
                <a:ext cx="3456" cy="22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3189" name="Text Box 21"/>
              <p:cNvSpPr txBox="1">
                <a:spLocks noChangeArrowheads="1"/>
              </p:cNvSpPr>
              <p:nvPr/>
            </p:nvSpPr>
            <p:spPr bwMode="auto">
              <a:xfrm>
                <a:off x="1813" y="1508"/>
                <a:ext cx="479" cy="51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rgbClr val="0000FF"/>
                    </a:solidFill>
                  </a:rPr>
                  <a:t>H</a:t>
                </a:r>
              </a:p>
            </p:txBody>
          </p:sp>
          <p:sp>
            <p:nvSpPr>
              <p:cNvPr id="1543190" name="Text Box 22"/>
              <p:cNvSpPr txBox="1">
                <a:spLocks noChangeArrowheads="1"/>
              </p:cNvSpPr>
              <p:nvPr/>
            </p:nvSpPr>
            <p:spPr bwMode="auto">
              <a:xfrm>
                <a:off x="3202" y="1508"/>
                <a:ext cx="557" cy="51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rgbClr val="FF0066"/>
                    </a:solidFill>
                  </a:rPr>
                  <a:t>Cl</a:t>
                </a:r>
              </a:p>
            </p:txBody>
          </p:sp>
        </p:grpSp>
        <p:sp>
          <p:nvSpPr>
            <p:cNvPr id="1543191" name="Text Box 23"/>
            <p:cNvSpPr txBox="1">
              <a:spLocks noChangeArrowheads="1"/>
            </p:cNvSpPr>
            <p:nvPr/>
          </p:nvSpPr>
          <p:spPr bwMode="auto">
            <a:xfrm>
              <a:off x="4225" y="2769"/>
              <a:ext cx="1241" cy="498"/>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FF0066"/>
                  </a:solidFill>
                  <a:latin typeface="Arial" charset="0"/>
                </a:rPr>
                <a:t>electron rich</a:t>
              </a:r>
            </a:p>
            <a:p>
              <a:pPr algn="ctr" eaLnBrk="0" hangingPunct="0">
                <a:defRPr/>
              </a:pPr>
              <a:r>
                <a:rPr kumimoji="0" lang="en-US" altLang="zh-CN" sz="1600" b="1" dirty="0">
                  <a:solidFill>
                    <a:srgbClr val="FF0066"/>
                  </a:solidFill>
                  <a:latin typeface="Arial" charset="0"/>
                </a:rPr>
                <a:t>region</a:t>
              </a:r>
            </a:p>
          </p:txBody>
        </p:sp>
        <p:sp>
          <p:nvSpPr>
            <p:cNvPr id="1543192" name="Text Box 24"/>
            <p:cNvSpPr txBox="1">
              <a:spLocks noChangeArrowheads="1"/>
            </p:cNvSpPr>
            <p:nvPr/>
          </p:nvSpPr>
          <p:spPr bwMode="auto">
            <a:xfrm>
              <a:off x="3006" y="2822"/>
              <a:ext cx="1310" cy="498"/>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0000FF"/>
                  </a:solidFill>
                  <a:latin typeface="Arial" charset="0"/>
                </a:rPr>
                <a:t>electron poor</a:t>
              </a:r>
            </a:p>
            <a:p>
              <a:pPr algn="ctr" eaLnBrk="0" hangingPunct="0">
                <a:defRPr/>
              </a:pPr>
              <a:r>
                <a:rPr kumimoji="0" lang="en-US" altLang="zh-CN" sz="1600" b="1">
                  <a:solidFill>
                    <a:srgbClr val="0000FF"/>
                  </a:solidFill>
                  <a:latin typeface="Arial" charset="0"/>
                </a:rPr>
                <a:t>region</a:t>
              </a:r>
            </a:p>
          </p:txBody>
        </p:sp>
        <p:grpSp>
          <p:nvGrpSpPr>
            <p:cNvPr id="141321" name="Group 25"/>
            <p:cNvGrpSpPr>
              <a:grpSpLocks/>
            </p:cNvGrpSpPr>
            <p:nvPr/>
          </p:nvGrpSpPr>
          <p:grpSpPr bwMode="auto">
            <a:xfrm>
              <a:off x="3476" y="3621"/>
              <a:ext cx="1573" cy="574"/>
              <a:chOff x="1921" y="2064"/>
              <a:chExt cx="2032" cy="750"/>
            </a:xfrm>
          </p:grpSpPr>
          <p:grpSp>
            <p:nvGrpSpPr>
              <p:cNvPr id="141322" name="Group 26"/>
              <p:cNvGrpSpPr>
                <a:grpSpLocks/>
              </p:cNvGrpSpPr>
              <p:nvPr/>
            </p:nvGrpSpPr>
            <p:grpSpPr bwMode="auto">
              <a:xfrm>
                <a:off x="1921" y="2160"/>
                <a:ext cx="2032" cy="654"/>
                <a:chOff x="1921" y="2160"/>
                <a:chExt cx="2032" cy="654"/>
              </a:xfrm>
            </p:grpSpPr>
            <p:sp>
              <p:nvSpPr>
                <p:cNvPr id="1543195" name="Text Box 27"/>
                <p:cNvSpPr txBox="1">
                  <a:spLocks noChangeArrowheads="1"/>
                </p:cNvSpPr>
                <p:nvPr/>
              </p:nvSpPr>
              <p:spPr bwMode="auto">
                <a:xfrm>
                  <a:off x="1921" y="2301"/>
                  <a:ext cx="579" cy="513"/>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0000FF"/>
                      </a:solidFill>
                      <a:sym typeface="Symbol" pitchFamily="18" charset="2"/>
                    </a:rPr>
                    <a:t></a:t>
                  </a:r>
                  <a:r>
                    <a:rPr kumimoji="0" lang="en-US" altLang="zh-CN" b="1">
                      <a:solidFill>
                        <a:srgbClr val="0000FF"/>
                      </a:solidFill>
                    </a:rPr>
                    <a:t>+</a:t>
                  </a:r>
                </a:p>
              </p:txBody>
            </p:sp>
            <p:sp>
              <p:nvSpPr>
                <p:cNvPr id="1543196" name="Text Box 28"/>
                <p:cNvSpPr txBox="1">
                  <a:spLocks noChangeArrowheads="1"/>
                </p:cNvSpPr>
                <p:nvPr/>
              </p:nvSpPr>
              <p:spPr bwMode="auto">
                <a:xfrm>
                  <a:off x="3381" y="2254"/>
                  <a:ext cx="572" cy="513"/>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FF0066"/>
                      </a:solidFill>
                      <a:sym typeface="Symbol" pitchFamily="18" charset="2"/>
                    </a:rPr>
                    <a:t></a:t>
                  </a:r>
                  <a:endParaRPr kumimoji="0" lang="en-US" altLang="zh-CN" b="1">
                    <a:solidFill>
                      <a:srgbClr val="FF0066"/>
                    </a:solidFill>
                  </a:endParaRPr>
                </a:p>
              </p:txBody>
            </p:sp>
            <p:sp>
              <p:nvSpPr>
                <p:cNvPr id="141326" name="Line 29"/>
                <p:cNvSpPr>
                  <a:spLocks noChangeShapeType="1"/>
                </p:cNvSpPr>
                <p:nvPr/>
              </p:nvSpPr>
              <p:spPr bwMode="auto">
                <a:xfrm>
                  <a:off x="2064" y="2160"/>
                  <a:ext cx="1488"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141323" name="Line 30"/>
              <p:cNvSpPr>
                <a:spLocks noChangeShapeType="1"/>
              </p:cNvSpPr>
              <p:nvPr/>
            </p:nvSpPr>
            <p:spPr bwMode="auto">
              <a:xfrm>
                <a:off x="2160" y="2064"/>
                <a:ext cx="0" cy="19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pic>
        <p:nvPicPr>
          <p:cNvPr id="141331" name="Picture 19"/>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4397" y="5492404"/>
            <a:ext cx="4591757" cy="1180436"/>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1332" name="Rectangle 20"/>
          <p:cNvSpPr>
            <a:spLocks noChangeArrowheads="1"/>
          </p:cNvSpPr>
          <p:nvPr/>
        </p:nvSpPr>
        <p:spPr bwMode="auto">
          <a:xfrm>
            <a:off x="2550320" y="188640"/>
            <a:ext cx="4700954"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p>
            <a:r>
              <a:rPr lang="zh-CN" altLang="en-US" sz="3200" kern="0" dirty="0">
                <a:solidFill>
                  <a:srgbClr val="C00000"/>
                </a:solidFill>
              </a:rPr>
              <a:t>化学键性质变化</a:t>
            </a:r>
            <a:r>
              <a:rPr lang="en-US" altLang="zh-CN" sz="3200" kern="0" dirty="0">
                <a:solidFill>
                  <a:srgbClr val="C00000"/>
                </a:solidFill>
              </a:rPr>
              <a:t> </a:t>
            </a:r>
            <a:r>
              <a:rPr kumimoji="0" lang="en-US" altLang="zh-CN" sz="3200" b="1" dirty="0">
                <a:solidFill>
                  <a:srgbClr val="C00000"/>
                </a:solidFill>
                <a:effectLst>
                  <a:outerShdw blurRad="38100" dist="38100" dir="2700000" algn="tl">
                    <a:srgbClr val="C0C0C0"/>
                  </a:outerShdw>
                </a:effectLst>
              </a:rPr>
              <a:t>-</a:t>
            </a:r>
            <a:r>
              <a:rPr kumimoji="0" lang="zh-CN" altLang="en-US" sz="3200" b="1" dirty="0">
                <a:solidFill>
                  <a:srgbClr val="C00000"/>
                </a:solidFill>
                <a:effectLst>
                  <a:outerShdw blurRad="38100" dist="38100" dir="2700000" algn="tl">
                    <a:srgbClr val="C0C0C0"/>
                  </a:outerShdw>
                </a:effectLst>
              </a:rPr>
              <a:t> 极性</a:t>
            </a:r>
          </a:p>
        </p:txBody>
      </p:sp>
      <p:sp>
        <p:nvSpPr>
          <p:cNvPr id="20" name="矩形 19"/>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23" name="组合 22">
            <a:extLst>
              <a:ext uri="{FF2B5EF4-FFF2-40B4-BE49-F238E27FC236}">
                <a16:creationId xmlns:a16="http://schemas.microsoft.com/office/drawing/2014/main" id="{60F90C75-DE89-7341-9E6E-FD081FC58B4F}"/>
              </a:ext>
            </a:extLst>
          </p:cNvPr>
          <p:cNvGrpSpPr/>
          <p:nvPr/>
        </p:nvGrpSpPr>
        <p:grpSpPr>
          <a:xfrm>
            <a:off x="1605035" y="2936563"/>
            <a:ext cx="1535451" cy="569248"/>
            <a:chOff x="2708670" y="1807251"/>
            <a:chExt cx="1535451" cy="569248"/>
          </a:xfrm>
        </p:grpSpPr>
        <p:sp>
          <p:nvSpPr>
            <p:cNvPr id="24" name="Text Box 57">
              <a:extLst>
                <a:ext uri="{FF2B5EF4-FFF2-40B4-BE49-F238E27FC236}">
                  <a16:creationId xmlns:a16="http://schemas.microsoft.com/office/drawing/2014/main" id="{17352BAC-39A3-3B42-8A41-368750A8AF51}"/>
                </a:ext>
              </a:extLst>
            </p:cNvPr>
            <p:cNvSpPr txBox="1">
              <a:spLocks noChangeArrowheads="1"/>
            </p:cNvSpPr>
            <p:nvPr/>
          </p:nvSpPr>
          <p:spPr bwMode="auto">
            <a:xfrm>
              <a:off x="2831368" y="1878628"/>
              <a:ext cx="49244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Cl</a:t>
              </a:r>
            </a:p>
          </p:txBody>
        </p:sp>
        <p:grpSp>
          <p:nvGrpSpPr>
            <p:cNvPr id="25" name="Group 58">
              <a:extLst>
                <a:ext uri="{FF2B5EF4-FFF2-40B4-BE49-F238E27FC236}">
                  <a16:creationId xmlns:a16="http://schemas.microsoft.com/office/drawing/2014/main" id="{7373CF8C-A451-3345-A104-B6B4D74D66B2}"/>
                </a:ext>
              </a:extLst>
            </p:cNvPr>
            <p:cNvGrpSpPr>
              <a:grpSpLocks/>
            </p:cNvGrpSpPr>
            <p:nvPr/>
          </p:nvGrpSpPr>
          <p:grpSpPr bwMode="auto">
            <a:xfrm>
              <a:off x="2848989" y="1989753"/>
              <a:ext cx="76200" cy="228600"/>
              <a:chOff x="1440" y="2400"/>
              <a:chExt cx="48" cy="144"/>
            </a:xfrm>
          </p:grpSpPr>
          <p:sp>
            <p:nvSpPr>
              <p:cNvPr id="44" name="Oval 59">
                <a:extLst>
                  <a:ext uri="{FF2B5EF4-FFF2-40B4-BE49-F238E27FC236}">
                    <a16:creationId xmlns:a16="http://schemas.microsoft.com/office/drawing/2014/main" id="{7E1FE920-C3D8-3140-B8C0-322A45F2BAB3}"/>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45" name="Oval 60">
                <a:extLst>
                  <a:ext uri="{FF2B5EF4-FFF2-40B4-BE49-F238E27FC236}">
                    <a16:creationId xmlns:a16="http://schemas.microsoft.com/office/drawing/2014/main" id="{5D64CB28-6917-2A42-A84E-354B8526AFF3}"/>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26" name="Group 61">
              <a:extLst>
                <a:ext uri="{FF2B5EF4-FFF2-40B4-BE49-F238E27FC236}">
                  <a16:creationId xmlns:a16="http://schemas.microsoft.com/office/drawing/2014/main" id="{C9AAEB8E-82E2-2445-8F71-BC130C2E6B58}"/>
                </a:ext>
              </a:extLst>
            </p:cNvPr>
            <p:cNvGrpSpPr>
              <a:grpSpLocks/>
            </p:cNvGrpSpPr>
            <p:nvPr/>
          </p:nvGrpSpPr>
          <p:grpSpPr bwMode="auto">
            <a:xfrm rot="5400000">
              <a:off x="3027766" y="1786553"/>
              <a:ext cx="76200" cy="228600"/>
              <a:chOff x="1440" y="2400"/>
              <a:chExt cx="48" cy="144"/>
            </a:xfrm>
          </p:grpSpPr>
          <p:sp>
            <p:nvSpPr>
              <p:cNvPr id="42" name="Oval 62">
                <a:extLst>
                  <a:ext uri="{FF2B5EF4-FFF2-40B4-BE49-F238E27FC236}">
                    <a16:creationId xmlns:a16="http://schemas.microsoft.com/office/drawing/2014/main" id="{1C6B91F9-0DCD-6A46-A131-0AAD86325A2F}"/>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43" name="Oval 63">
                <a:extLst>
                  <a:ext uri="{FF2B5EF4-FFF2-40B4-BE49-F238E27FC236}">
                    <a16:creationId xmlns:a16="http://schemas.microsoft.com/office/drawing/2014/main" id="{58BBBE3F-110F-A045-A4B0-F72875936CA8}"/>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27" name="Group 64">
              <a:extLst>
                <a:ext uri="{FF2B5EF4-FFF2-40B4-BE49-F238E27FC236}">
                  <a16:creationId xmlns:a16="http://schemas.microsoft.com/office/drawing/2014/main" id="{E4AF051D-1468-0849-A3A7-3EE3131248A4}"/>
                </a:ext>
              </a:extLst>
            </p:cNvPr>
            <p:cNvGrpSpPr>
              <a:grpSpLocks/>
            </p:cNvGrpSpPr>
            <p:nvPr/>
          </p:nvGrpSpPr>
          <p:grpSpPr bwMode="auto">
            <a:xfrm rot="5400000">
              <a:off x="3027766" y="2180253"/>
              <a:ext cx="76200" cy="228600"/>
              <a:chOff x="1440" y="2400"/>
              <a:chExt cx="48" cy="144"/>
            </a:xfrm>
          </p:grpSpPr>
          <p:sp>
            <p:nvSpPr>
              <p:cNvPr id="40" name="Oval 65">
                <a:extLst>
                  <a:ext uri="{FF2B5EF4-FFF2-40B4-BE49-F238E27FC236}">
                    <a16:creationId xmlns:a16="http://schemas.microsoft.com/office/drawing/2014/main" id="{DDBEFFB8-ED3D-F14E-9006-C38541F1F6FD}"/>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41" name="Oval 66">
                <a:extLst>
                  <a:ext uri="{FF2B5EF4-FFF2-40B4-BE49-F238E27FC236}">
                    <a16:creationId xmlns:a16="http://schemas.microsoft.com/office/drawing/2014/main" id="{6B0C2AB3-880F-364C-A8E7-37F2E2741542}"/>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28" name="Text Box 67">
              <a:extLst>
                <a:ext uri="{FF2B5EF4-FFF2-40B4-BE49-F238E27FC236}">
                  <a16:creationId xmlns:a16="http://schemas.microsoft.com/office/drawing/2014/main" id="{24DC29BA-E896-084D-A1D1-489C278D4A30}"/>
                </a:ext>
              </a:extLst>
            </p:cNvPr>
            <p:cNvSpPr txBox="1">
              <a:spLocks noChangeArrowheads="1"/>
            </p:cNvSpPr>
            <p:nvPr/>
          </p:nvSpPr>
          <p:spPr bwMode="auto">
            <a:xfrm>
              <a:off x="3625607" y="1880216"/>
              <a:ext cx="49244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Cl</a:t>
              </a:r>
            </a:p>
          </p:txBody>
        </p:sp>
        <p:grpSp>
          <p:nvGrpSpPr>
            <p:cNvPr id="29" name="Group 68">
              <a:extLst>
                <a:ext uri="{FF2B5EF4-FFF2-40B4-BE49-F238E27FC236}">
                  <a16:creationId xmlns:a16="http://schemas.microsoft.com/office/drawing/2014/main" id="{6220E5A5-CA67-694C-A3B4-05039DE9C2D6}"/>
                </a:ext>
              </a:extLst>
            </p:cNvPr>
            <p:cNvGrpSpPr>
              <a:grpSpLocks/>
            </p:cNvGrpSpPr>
            <p:nvPr/>
          </p:nvGrpSpPr>
          <p:grpSpPr bwMode="auto">
            <a:xfrm>
              <a:off x="4011039" y="1991341"/>
              <a:ext cx="76200" cy="228600"/>
              <a:chOff x="1440" y="2400"/>
              <a:chExt cx="48" cy="144"/>
            </a:xfrm>
          </p:grpSpPr>
          <p:sp>
            <p:nvSpPr>
              <p:cNvPr id="38" name="Oval 69">
                <a:extLst>
                  <a:ext uri="{FF2B5EF4-FFF2-40B4-BE49-F238E27FC236}">
                    <a16:creationId xmlns:a16="http://schemas.microsoft.com/office/drawing/2014/main" id="{2744C6B6-2260-6947-B23A-78BB76F32E46}"/>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9" name="Oval 70">
                <a:extLst>
                  <a:ext uri="{FF2B5EF4-FFF2-40B4-BE49-F238E27FC236}">
                    <a16:creationId xmlns:a16="http://schemas.microsoft.com/office/drawing/2014/main" id="{1C8A24CA-E196-D94F-91FF-82417F6F9D54}"/>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0" name="Group 71">
              <a:extLst>
                <a:ext uri="{FF2B5EF4-FFF2-40B4-BE49-F238E27FC236}">
                  <a16:creationId xmlns:a16="http://schemas.microsoft.com/office/drawing/2014/main" id="{19E4A249-8E73-274F-9FC2-5F76E6EDD7C5}"/>
                </a:ext>
              </a:extLst>
            </p:cNvPr>
            <p:cNvGrpSpPr>
              <a:grpSpLocks/>
            </p:cNvGrpSpPr>
            <p:nvPr/>
          </p:nvGrpSpPr>
          <p:grpSpPr bwMode="auto">
            <a:xfrm rot="5400000">
              <a:off x="3820539" y="1788141"/>
              <a:ext cx="76200" cy="228600"/>
              <a:chOff x="1440" y="2400"/>
              <a:chExt cx="48" cy="144"/>
            </a:xfrm>
          </p:grpSpPr>
          <p:sp>
            <p:nvSpPr>
              <p:cNvPr id="36" name="Oval 72">
                <a:extLst>
                  <a:ext uri="{FF2B5EF4-FFF2-40B4-BE49-F238E27FC236}">
                    <a16:creationId xmlns:a16="http://schemas.microsoft.com/office/drawing/2014/main" id="{26654A9F-D44C-2A4C-8E24-5D4223CE99E3}"/>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7" name="Oval 73">
                <a:extLst>
                  <a:ext uri="{FF2B5EF4-FFF2-40B4-BE49-F238E27FC236}">
                    <a16:creationId xmlns:a16="http://schemas.microsoft.com/office/drawing/2014/main" id="{220E61BC-F044-9146-B3C4-A427134CEBCB}"/>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31" name="Group 74">
              <a:extLst>
                <a:ext uri="{FF2B5EF4-FFF2-40B4-BE49-F238E27FC236}">
                  <a16:creationId xmlns:a16="http://schemas.microsoft.com/office/drawing/2014/main" id="{5D035E6C-5696-B847-A5F0-B50BE93969E0}"/>
                </a:ext>
              </a:extLst>
            </p:cNvPr>
            <p:cNvGrpSpPr>
              <a:grpSpLocks/>
            </p:cNvGrpSpPr>
            <p:nvPr/>
          </p:nvGrpSpPr>
          <p:grpSpPr bwMode="auto">
            <a:xfrm rot="5400000">
              <a:off x="3820539" y="2181841"/>
              <a:ext cx="76200" cy="228600"/>
              <a:chOff x="1440" y="2400"/>
              <a:chExt cx="48" cy="144"/>
            </a:xfrm>
          </p:grpSpPr>
          <p:sp>
            <p:nvSpPr>
              <p:cNvPr id="34" name="Oval 75">
                <a:extLst>
                  <a:ext uri="{FF2B5EF4-FFF2-40B4-BE49-F238E27FC236}">
                    <a16:creationId xmlns:a16="http://schemas.microsoft.com/office/drawing/2014/main" id="{D72B0871-47D9-2D4D-94DB-D8DDDE46A28D}"/>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35" name="Oval 76">
                <a:extLst>
                  <a:ext uri="{FF2B5EF4-FFF2-40B4-BE49-F238E27FC236}">
                    <a16:creationId xmlns:a16="http://schemas.microsoft.com/office/drawing/2014/main" id="{37CF6EA7-40CC-F746-81AD-EE6F20D9DA77}"/>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32" name="Line 77">
              <a:extLst>
                <a:ext uri="{FF2B5EF4-FFF2-40B4-BE49-F238E27FC236}">
                  <a16:creationId xmlns:a16="http://schemas.microsoft.com/office/drawing/2014/main" id="{2251F4B2-9D29-F144-BAEB-0B60D7EF4F72}"/>
                </a:ext>
              </a:extLst>
            </p:cNvPr>
            <p:cNvSpPr>
              <a:spLocks noChangeShapeType="1"/>
            </p:cNvSpPr>
            <p:nvPr/>
          </p:nvSpPr>
          <p:spPr bwMode="auto">
            <a:xfrm>
              <a:off x="3247574" y="2099291"/>
              <a:ext cx="457200" cy="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圆角矩形 32">
              <a:extLst>
                <a:ext uri="{FF2B5EF4-FFF2-40B4-BE49-F238E27FC236}">
                  <a16:creationId xmlns:a16="http://schemas.microsoft.com/office/drawing/2014/main" id="{C03B02B6-8F1E-B245-9EC1-3D141C4D8BD6}"/>
                </a:ext>
              </a:extLst>
            </p:cNvPr>
            <p:cNvSpPr/>
            <p:nvPr/>
          </p:nvSpPr>
          <p:spPr>
            <a:xfrm>
              <a:off x="2708670" y="1807251"/>
              <a:ext cx="1535451" cy="569248"/>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6" name="组合 45">
            <a:extLst>
              <a:ext uri="{FF2B5EF4-FFF2-40B4-BE49-F238E27FC236}">
                <a16:creationId xmlns:a16="http://schemas.microsoft.com/office/drawing/2014/main" id="{946F3F68-13F0-5D47-B145-DE34A6C77546}"/>
              </a:ext>
            </a:extLst>
          </p:cNvPr>
          <p:cNvGrpSpPr/>
          <p:nvPr/>
        </p:nvGrpSpPr>
        <p:grpSpPr>
          <a:xfrm>
            <a:off x="5460703" y="2608783"/>
            <a:ext cx="1535451" cy="569248"/>
            <a:chOff x="2708670" y="1807251"/>
            <a:chExt cx="1535451" cy="569248"/>
          </a:xfrm>
        </p:grpSpPr>
        <p:sp>
          <p:nvSpPr>
            <p:cNvPr id="47" name="Text Box 57">
              <a:extLst>
                <a:ext uri="{FF2B5EF4-FFF2-40B4-BE49-F238E27FC236}">
                  <a16:creationId xmlns:a16="http://schemas.microsoft.com/office/drawing/2014/main" id="{3EF13D44-A35B-FF4C-BB92-9901C14ADDB4}"/>
                </a:ext>
              </a:extLst>
            </p:cNvPr>
            <p:cNvSpPr txBox="1">
              <a:spLocks noChangeArrowheads="1"/>
            </p:cNvSpPr>
            <p:nvPr/>
          </p:nvSpPr>
          <p:spPr bwMode="auto">
            <a:xfrm>
              <a:off x="2865651" y="1861042"/>
              <a:ext cx="42351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H</a:t>
              </a:r>
            </a:p>
          </p:txBody>
        </p:sp>
        <p:sp>
          <p:nvSpPr>
            <p:cNvPr id="51" name="Text Box 67">
              <a:extLst>
                <a:ext uri="{FF2B5EF4-FFF2-40B4-BE49-F238E27FC236}">
                  <a16:creationId xmlns:a16="http://schemas.microsoft.com/office/drawing/2014/main" id="{EC535BA5-4035-0A44-83EF-DCDC48D1A904}"/>
                </a:ext>
              </a:extLst>
            </p:cNvPr>
            <p:cNvSpPr txBox="1">
              <a:spLocks noChangeArrowheads="1"/>
            </p:cNvSpPr>
            <p:nvPr/>
          </p:nvSpPr>
          <p:spPr bwMode="auto">
            <a:xfrm>
              <a:off x="3625607" y="1880216"/>
              <a:ext cx="492443" cy="461665"/>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effectLst>
                    <a:outerShdw blurRad="38100" dist="38100" dir="2700000" algn="tl">
                      <a:srgbClr val="C0C0C0"/>
                    </a:outerShdw>
                  </a:effectLst>
                </a:rPr>
                <a:t>Cl</a:t>
              </a:r>
            </a:p>
          </p:txBody>
        </p:sp>
        <p:grpSp>
          <p:nvGrpSpPr>
            <p:cNvPr id="52" name="Group 68">
              <a:extLst>
                <a:ext uri="{FF2B5EF4-FFF2-40B4-BE49-F238E27FC236}">
                  <a16:creationId xmlns:a16="http://schemas.microsoft.com/office/drawing/2014/main" id="{70D2A571-6A34-824A-9755-97CDC3A570CF}"/>
                </a:ext>
              </a:extLst>
            </p:cNvPr>
            <p:cNvGrpSpPr>
              <a:grpSpLocks/>
            </p:cNvGrpSpPr>
            <p:nvPr/>
          </p:nvGrpSpPr>
          <p:grpSpPr bwMode="auto">
            <a:xfrm>
              <a:off x="4011039" y="1991341"/>
              <a:ext cx="76200" cy="228600"/>
              <a:chOff x="1440" y="2400"/>
              <a:chExt cx="48" cy="144"/>
            </a:xfrm>
          </p:grpSpPr>
          <p:sp>
            <p:nvSpPr>
              <p:cNvPr id="61" name="Oval 69">
                <a:extLst>
                  <a:ext uri="{FF2B5EF4-FFF2-40B4-BE49-F238E27FC236}">
                    <a16:creationId xmlns:a16="http://schemas.microsoft.com/office/drawing/2014/main" id="{AD0A0CF2-B388-CD43-A3C4-B02200578315}"/>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62" name="Oval 70">
                <a:extLst>
                  <a:ext uri="{FF2B5EF4-FFF2-40B4-BE49-F238E27FC236}">
                    <a16:creationId xmlns:a16="http://schemas.microsoft.com/office/drawing/2014/main" id="{B8BB4738-E31E-9443-B67F-95D68B45D445}"/>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53" name="Group 71">
              <a:extLst>
                <a:ext uri="{FF2B5EF4-FFF2-40B4-BE49-F238E27FC236}">
                  <a16:creationId xmlns:a16="http://schemas.microsoft.com/office/drawing/2014/main" id="{91C12177-8808-EE4D-ADEC-D90C0A9BEA06}"/>
                </a:ext>
              </a:extLst>
            </p:cNvPr>
            <p:cNvGrpSpPr>
              <a:grpSpLocks/>
            </p:cNvGrpSpPr>
            <p:nvPr/>
          </p:nvGrpSpPr>
          <p:grpSpPr bwMode="auto">
            <a:xfrm rot="5400000">
              <a:off x="3820539" y="1788141"/>
              <a:ext cx="76200" cy="228600"/>
              <a:chOff x="1440" y="2400"/>
              <a:chExt cx="48" cy="144"/>
            </a:xfrm>
          </p:grpSpPr>
          <p:sp>
            <p:nvSpPr>
              <p:cNvPr id="59" name="Oval 72">
                <a:extLst>
                  <a:ext uri="{FF2B5EF4-FFF2-40B4-BE49-F238E27FC236}">
                    <a16:creationId xmlns:a16="http://schemas.microsoft.com/office/drawing/2014/main" id="{C5125B5C-0D19-5D44-BEEE-81CEF5B809D2}"/>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60" name="Oval 73">
                <a:extLst>
                  <a:ext uri="{FF2B5EF4-FFF2-40B4-BE49-F238E27FC236}">
                    <a16:creationId xmlns:a16="http://schemas.microsoft.com/office/drawing/2014/main" id="{4C22435C-BC45-3C4A-BC13-6C406B3D0114}"/>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grpSp>
          <p:nvGrpSpPr>
            <p:cNvPr id="54" name="Group 74">
              <a:extLst>
                <a:ext uri="{FF2B5EF4-FFF2-40B4-BE49-F238E27FC236}">
                  <a16:creationId xmlns:a16="http://schemas.microsoft.com/office/drawing/2014/main" id="{2B588EAA-8A80-4647-983A-F6B84E1B201A}"/>
                </a:ext>
              </a:extLst>
            </p:cNvPr>
            <p:cNvGrpSpPr>
              <a:grpSpLocks/>
            </p:cNvGrpSpPr>
            <p:nvPr/>
          </p:nvGrpSpPr>
          <p:grpSpPr bwMode="auto">
            <a:xfrm rot="5400000">
              <a:off x="3820539" y="2181841"/>
              <a:ext cx="76200" cy="228600"/>
              <a:chOff x="1440" y="2400"/>
              <a:chExt cx="48" cy="144"/>
            </a:xfrm>
          </p:grpSpPr>
          <p:sp>
            <p:nvSpPr>
              <p:cNvPr id="57" name="Oval 75">
                <a:extLst>
                  <a:ext uri="{FF2B5EF4-FFF2-40B4-BE49-F238E27FC236}">
                    <a16:creationId xmlns:a16="http://schemas.microsoft.com/office/drawing/2014/main" id="{E5A30CD3-E451-AD40-AF10-CA12714CB603}"/>
                  </a:ext>
                </a:extLst>
              </p:cNvPr>
              <p:cNvSpPr>
                <a:spLocks noChangeArrowheads="1"/>
              </p:cNvSpPr>
              <p:nvPr/>
            </p:nvSpPr>
            <p:spPr bwMode="auto">
              <a:xfrm>
                <a:off x="1440" y="2400"/>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sp>
            <p:nvSpPr>
              <p:cNvPr id="58" name="Oval 76">
                <a:extLst>
                  <a:ext uri="{FF2B5EF4-FFF2-40B4-BE49-F238E27FC236}">
                    <a16:creationId xmlns:a16="http://schemas.microsoft.com/office/drawing/2014/main" id="{2DB6A941-2ED5-4B4D-820A-78DBF08F1738}"/>
                  </a:ext>
                </a:extLst>
              </p:cNvPr>
              <p:cNvSpPr>
                <a:spLocks noChangeArrowheads="1"/>
              </p:cNvSpPr>
              <p:nvPr/>
            </p:nvSpPr>
            <p:spPr bwMode="auto">
              <a:xfrm>
                <a:off x="1440" y="2496"/>
                <a:ext cx="48" cy="48"/>
              </a:xfrm>
              <a:prstGeom prst="ellipse">
                <a:avLst/>
              </a:prstGeom>
              <a:solidFill>
                <a:schemeClr val="tx2"/>
              </a:solidFill>
              <a:ln w="9525">
                <a:solidFill>
                  <a:srgbClr val="800000"/>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solidFill>
                    <a:schemeClr val="accent2"/>
                  </a:solidFill>
                </a:endParaRPr>
              </a:p>
            </p:txBody>
          </p:sp>
        </p:grpSp>
        <p:sp>
          <p:nvSpPr>
            <p:cNvPr id="55" name="Line 77">
              <a:extLst>
                <a:ext uri="{FF2B5EF4-FFF2-40B4-BE49-F238E27FC236}">
                  <a16:creationId xmlns:a16="http://schemas.microsoft.com/office/drawing/2014/main" id="{59808790-B93F-8447-8826-041031DA7A17}"/>
                </a:ext>
              </a:extLst>
            </p:cNvPr>
            <p:cNvSpPr>
              <a:spLocks noChangeShapeType="1"/>
            </p:cNvSpPr>
            <p:nvPr/>
          </p:nvSpPr>
          <p:spPr bwMode="auto">
            <a:xfrm>
              <a:off x="3247574" y="2099291"/>
              <a:ext cx="457200" cy="0"/>
            </a:xfrm>
            <a:prstGeom prst="line">
              <a:avLst/>
            </a:prstGeom>
            <a:noFill/>
            <a:ln w="31750">
              <a:solidFill>
                <a:srgbClr val="8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6" name="圆角矩形 55">
              <a:extLst>
                <a:ext uri="{FF2B5EF4-FFF2-40B4-BE49-F238E27FC236}">
                  <a16:creationId xmlns:a16="http://schemas.microsoft.com/office/drawing/2014/main" id="{89CA8778-8829-9943-ACEB-D3944449C681}"/>
                </a:ext>
              </a:extLst>
            </p:cNvPr>
            <p:cNvSpPr/>
            <p:nvPr/>
          </p:nvSpPr>
          <p:spPr>
            <a:xfrm>
              <a:off x="2708670" y="1807251"/>
              <a:ext cx="1535451" cy="569248"/>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37470536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04A7FA-EE8F-9F49-B794-B51712B0D28D}"/>
              </a:ext>
            </a:extLst>
          </p:cNvPr>
          <p:cNvSpPr>
            <a:spLocks noGrp="1"/>
          </p:cNvSpPr>
          <p:nvPr>
            <p:ph type="sldNum" sz="quarter" idx="10"/>
          </p:nvPr>
        </p:nvSpPr>
        <p:spPr/>
        <p:txBody>
          <a:bodyPr/>
          <a:lstStyle/>
          <a:p>
            <a:fld id="{95157218-CC9F-47CF-96F4-17AECB8F197D}" type="slidenum">
              <a:rPr lang="zh-CN" altLang="en-US" smtClean="0"/>
              <a:pPr/>
              <a:t>4</a:t>
            </a:fld>
            <a:endParaRPr lang="en-US" altLang="zh-CN"/>
          </a:p>
        </p:txBody>
      </p:sp>
      <p:sp>
        <p:nvSpPr>
          <p:cNvPr id="3" name="Text Box 2">
            <a:extLst>
              <a:ext uri="{FF2B5EF4-FFF2-40B4-BE49-F238E27FC236}">
                <a16:creationId xmlns:a16="http://schemas.microsoft.com/office/drawing/2014/main" id="{F3C4B85C-3234-DB47-90C6-2CA25C9D4BC5}"/>
              </a:ext>
            </a:extLst>
          </p:cNvPr>
          <p:cNvSpPr txBox="1">
            <a:spLocks noChangeArrowheads="1"/>
          </p:cNvSpPr>
          <p:nvPr/>
        </p:nvSpPr>
        <p:spPr bwMode="auto">
          <a:xfrm>
            <a:off x="2103475" y="188640"/>
            <a:ext cx="5060813"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990000"/>
                </a:solidFill>
                <a:effectLst>
                  <a:outerShdw blurRad="38100" dist="38100" dir="2700000" algn="tl">
                    <a:srgbClr val="C0C0C0"/>
                  </a:outerShdw>
                </a:effectLst>
                <a:latin typeface="+mn-lt"/>
                <a:cs typeface="Arial" panose="020B0604020202020204" pitchFamily="34" charset="0"/>
              </a:rPr>
              <a:t>如何认识原子之间的成键？</a:t>
            </a:r>
          </a:p>
        </p:txBody>
      </p:sp>
      <p:sp>
        <p:nvSpPr>
          <p:cNvPr id="4" name="矩形 3">
            <a:extLst>
              <a:ext uri="{FF2B5EF4-FFF2-40B4-BE49-F238E27FC236}">
                <a16:creationId xmlns:a16="http://schemas.microsoft.com/office/drawing/2014/main" id="{6B408136-A7C7-574E-9D87-A67D9981287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文本框 4">
            <a:extLst>
              <a:ext uri="{FF2B5EF4-FFF2-40B4-BE49-F238E27FC236}">
                <a16:creationId xmlns:a16="http://schemas.microsoft.com/office/drawing/2014/main" id="{87DF66EE-749B-714D-A0EE-5D8512C3166C}"/>
              </a:ext>
            </a:extLst>
          </p:cNvPr>
          <p:cNvSpPr txBox="1"/>
          <p:nvPr/>
        </p:nvSpPr>
        <p:spPr>
          <a:xfrm>
            <a:off x="151165" y="2124390"/>
            <a:ext cx="697627" cy="400110"/>
          </a:xfrm>
          <a:prstGeom prst="rect">
            <a:avLst/>
          </a:prstGeom>
          <a:noFill/>
        </p:spPr>
        <p:txBody>
          <a:bodyPr wrap="none" rtlCol="0">
            <a:spAutoFit/>
          </a:bodyPr>
          <a:lstStyle/>
          <a:p>
            <a:r>
              <a:rPr kumimoji="1" lang="en-US" altLang="zh-CN" sz="2000" dirty="0"/>
              <a:t>1852</a:t>
            </a:r>
            <a:endParaRPr kumimoji="1" lang="zh-CN" altLang="en-US" sz="2000" dirty="0"/>
          </a:p>
        </p:txBody>
      </p:sp>
      <p:sp>
        <p:nvSpPr>
          <p:cNvPr id="6" name="下箭头 5">
            <a:extLst>
              <a:ext uri="{FF2B5EF4-FFF2-40B4-BE49-F238E27FC236}">
                <a16:creationId xmlns:a16="http://schemas.microsoft.com/office/drawing/2014/main" id="{9797FD00-E0B0-CD49-94C7-392090736262}"/>
              </a:ext>
            </a:extLst>
          </p:cNvPr>
          <p:cNvSpPr/>
          <p:nvPr/>
        </p:nvSpPr>
        <p:spPr>
          <a:xfrm>
            <a:off x="905692" y="1089744"/>
            <a:ext cx="209924" cy="5579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A73B690-ACE4-F544-9271-25354CE1EA57}"/>
              </a:ext>
            </a:extLst>
          </p:cNvPr>
          <p:cNvSpPr txBox="1"/>
          <p:nvPr/>
        </p:nvSpPr>
        <p:spPr>
          <a:xfrm>
            <a:off x="153249" y="1628800"/>
            <a:ext cx="697627" cy="400110"/>
          </a:xfrm>
          <a:prstGeom prst="rect">
            <a:avLst/>
          </a:prstGeom>
          <a:noFill/>
        </p:spPr>
        <p:txBody>
          <a:bodyPr wrap="none" rtlCol="0">
            <a:spAutoFit/>
          </a:bodyPr>
          <a:lstStyle/>
          <a:p>
            <a:r>
              <a:rPr kumimoji="1" lang="en-US" altLang="zh-CN" sz="2000" dirty="0"/>
              <a:t>1812</a:t>
            </a:r>
            <a:endParaRPr kumimoji="1" lang="zh-CN" altLang="en-US" sz="2000" dirty="0"/>
          </a:p>
        </p:txBody>
      </p:sp>
      <p:sp>
        <p:nvSpPr>
          <p:cNvPr id="8" name="文本框 7">
            <a:extLst>
              <a:ext uri="{FF2B5EF4-FFF2-40B4-BE49-F238E27FC236}">
                <a16:creationId xmlns:a16="http://schemas.microsoft.com/office/drawing/2014/main" id="{06C5CC92-15AD-764D-A8B6-ADF185CAD4FE}"/>
              </a:ext>
            </a:extLst>
          </p:cNvPr>
          <p:cNvSpPr txBox="1"/>
          <p:nvPr/>
        </p:nvSpPr>
        <p:spPr>
          <a:xfrm>
            <a:off x="1170432" y="1627725"/>
            <a:ext cx="6590266" cy="400110"/>
          </a:xfrm>
          <a:prstGeom prst="rect">
            <a:avLst/>
          </a:prstGeom>
          <a:noFill/>
        </p:spPr>
        <p:txBody>
          <a:bodyPr wrap="none" rtlCol="0">
            <a:spAutoFit/>
          </a:bodyPr>
          <a:lstStyle/>
          <a:p>
            <a:r>
              <a:rPr lang="zh-CN" altLang="en-US" sz="2000" dirty="0"/>
              <a:t>电化二元论，贝采里乌斯</a:t>
            </a:r>
            <a:r>
              <a:rPr lang="en-US" altLang="zh-CN" sz="2000" dirty="0"/>
              <a:t> (Berzelius)</a:t>
            </a:r>
            <a:r>
              <a:rPr lang="zh-CN" altLang="en-US" sz="2000" dirty="0"/>
              <a:t>，电性相反的两部分</a:t>
            </a:r>
            <a:endParaRPr kumimoji="1" lang="zh-CN" altLang="en-US" sz="2000" dirty="0"/>
          </a:p>
        </p:txBody>
      </p:sp>
      <p:sp>
        <p:nvSpPr>
          <p:cNvPr id="9" name="文本框 8">
            <a:extLst>
              <a:ext uri="{FF2B5EF4-FFF2-40B4-BE49-F238E27FC236}">
                <a16:creationId xmlns:a16="http://schemas.microsoft.com/office/drawing/2014/main" id="{A17321C3-566C-C246-8453-E599B5E176B8}"/>
              </a:ext>
            </a:extLst>
          </p:cNvPr>
          <p:cNvSpPr txBox="1"/>
          <p:nvPr/>
        </p:nvSpPr>
        <p:spPr>
          <a:xfrm>
            <a:off x="61877" y="1137194"/>
            <a:ext cx="880369" cy="369332"/>
          </a:xfrm>
          <a:prstGeom prst="rect">
            <a:avLst/>
          </a:prstGeom>
          <a:noFill/>
        </p:spPr>
        <p:txBody>
          <a:bodyPr wrap="none" rtlCol="0">
            <a:spAutoFit/>
          </a:bodyPr>
          <a:lstStyle/>
          <a:p>
            <a:r>
              <a:rPr lang="en-US" altLang="zh-CN" sz="1800" dirty="0"/>
              <a:t>13</a:t>
            </a:r>
            <a:r>
              <a:rPr lang="zh-CN" altLang="en-US" sz="1800" dirty="0"/>
              <a:t>世纪</a:t>
            </a:r>
            <a:endParaRPr kumimoji="1" lang="zh-CN" altLang="en-US" sz="1800" dirty="0"/>
          </a:p>
        </p:txBody>
      </p:sp>
      <p:sp>
        <p:nvSpPr>
          <p:cNvPr id="10" name="文本框 9">
            <a:extLst>
              <a:ext uri="{FF2B5EF4-FFF2-40B4-BE49-F238E27FC236}">
                <a16:creationId xmlns:a16="http://schemas.microsoft.com/office/drawing/2014/main" id="{54A4463B-D06F-E049-8C06-A8CA47963062}"/>
              </a:ext>
            </a:extLst>
          </p:cNvPr>
          <p:cNvSpPr txBox="1"/>
          <p:nvPr/>
        </p:nvSpPr>
        <p:spPr>
          <a:xfrm>
            <a:off x="1177561" y="1121805"/>
            <a:ext cx="1217000" cy="400110"/>
          </a:xfrm>
          <a:prstGeom prst="rect">
            <a:avLst/>
          </a:prstGeom>
          <a:noFill/>
        </p:spPr>
        <p:txBody>
          <a:bodyPr wrap="none" rtlCol="0">
            <a:spAutoFit/>
          </a:bodyPr>
          <a:lstStyle/>
          <a:p>
            <a:r>
              <a:rPr kumimoji="1" lang="zh-CN" altLang="en-US" sz="2000" dirty="0"/>
              <a:t>亲和力说</a:t>
            </a:r>
          </a:p>
        </p:txBody>
      </p:sp>
      <p:sp>
        <p:nvSpPr>
          <p:cNvPr id="11" name="文本框 10">
            <a:extLst>
              <a:ext uri="{FF2B5EF4-FFF2-40B4-BE49-F238E27FC236}">
                <a16:creationId xmlns:a16="http://schemas.microsoft.com/office/drawing/2014/main" id="{61C1DFA6-73F9-1E4A-A8C6-63A5D8BD06C9}"/>
              </a:ext>
            </a:extLst>
          </p:cNvPr>
          <p:cNvSpPr txBox="1"/>
          <p:nvPr/>
        </p:nvSpPr>
        <p:spPr>
          <a:xfrm>
            <a:off x="1170432" y="2120406"/>
            <a:ext cx="5652509" cy="400110"/>
          </a:xfrm>
          <a:prstGeom prst="rect">
            <a:avLst/>
          </a:prstGeom>
          <a:noFill/>
        </p:spPr>
        <p:txBody>
          <a:bodyPr wrap="none" rtlCol="0">
            <a:spAutoFit/>
          </a:bodyPr>
          <a:lstStyle/>
          <a:p>
            <a:r>
              <a:rPr kumimoji="1" lang="zh-CN" altLang="en-US" sz="2000" dirty="0"/>
              <a:t>原子价概念，弗兰克兰</a:t>
            </a:r>
            <a:r>
              <a:rPr kumimoji="1" lang="en-US" altLang="zh-CN" sz="2000" dirty="0"/>
              <a:t>(Frankland)</a:t>
            </a:r>
            <a:r>
              <a:rPr kumimoji="1" lang="zh-CN" altLang="en-US" sz="2000" dirty="0"/>
              <a:t>，按比例结合</a:t>
            </a:r>
          </a:p>
        </p:txBody>
      </p:sp>
      <p:sp>
        <p:nvSpPr>
          <p:cNvPr id="12" name="文本框 11">
            <a:extLst>
              <a:ext uri="{FF2B5EF4-FFF2-40B4-BE49-F238E27FC236}">
                <a16:creationId xmlns:a16="http://schemas.microsoft.com/office/drawing/2014/main" id="{1FEE0F88-0D7A-F840-BE07-9FF9FF6120AF}"/>
              </a:ext>
            </a:extLst>
          </p:cNvPr>
          <p:cNvSpPr txBox="1"/>
          <p:nvPr/>
        </p:nvSpPr>
        <p:spPr>
          <a:xfrm>
            <a:off x="179512" y="2596842"/>
            <a:ext cx="697627" cy="400110"/>
          </a:xfrm>
          <a:prstGeom prst="rect">
            <a:avLst/>
          </a:prstGeom>
          <a:noFill/>
        </p:spPr>
        <p:txBody>
          <a:bodyPr wrap="none" rtlCol="0">
            <a:spAutoFit/>
          </a:bodyPr>
          <a:lstStyle/>
          <a:p>
            <a:r>
              <a:rPr kumimoji="1" lang="en-US" altLang="zh-CN" sz="2000" dirty="0"/>
              <a:t>1858</a:t>
            </a:r>
            <a:endParaRPr kumimoji="1" lang="zh-CN" altLang="en-US" sz="2000" dirty="0"/>
          </a:p>
        </p:txBody>
      </p:sp>
      <p:sp>
        <p:nvSpPr>
          <p:cNvPr id="13" name="文本框 12">
            <a:extLst>
              <a:ext uri="{FF2B5EF4-FFF2-40B4-BE49-F238E27FC236}">
                <a16:creationId xmlns:a16="http://schemas.microsoft.com/office/drawing/2014/main" id="{D292A4CD-0DE2-8141-A79E-4F13FBE72B2A}"/>
              </a:ext>
            </a:extLst>
          </p:cNvPr>
          <p:cNvSpPr txBox="1"/>
          <p:nvPr/>
        </p:nvSpPr>
        <p:spPr>
          <a:xfrm>
            <a:off x="1198779" y="2592858"/>
            <a:ext cx="6205545" cy="400110"/>
          </a:xfrm>
          <a:prstGeom prst="rect">
            <a:avLst/>
          </a:prstGeom>
          <a:noFill/>
        </p:spPr>
        <p:txBody>
          <a:bodyPr wrap="none" rtlCol="0">
            <a:spAutoFit/>
          </a:bodyPr>
          <a:lstStyle/>
          <a:p>
            <a:r>
              <a:rPr kumimoji="1" lang="zh-CN" altLang="en-US" sz="2000" dirty="0"/>
              <a:t>两种亲和力，库柏</a:t>
            </a:r>
            <a:r>
              <a:rPr kumimoji="1" lang="en-US" altLang="zh-CN" sz="2000" dirty="0"/>
              <a:t>(Couper)</a:t>
            </a:r>
            <a:r>
              <a:rPr kumimoji="1" lang="zh-CN" altLang="en-US" sz="2000" dirty="0"/>
              <a:t>，亲和力程度、电亲和力</a:t>
            </a:r>
          </a:p>
        </p:txBody>
      </p:sp>
      <p:sp>
        <p:nvSpPr>
          <p:cNvPr id="14" name="文本框 13">
            <a:extLst>
              <a:ext uri="{FF2B5EF4-FFF2-40B4-BE49-F238E27FC236}">
                <a16:creationId xmlns:a16="http://schemas.microsoft.com/office/drawing/2014/main" id="{281D7030-D712-754C-9182-63BD606FC8D4}"/>
              </a:ext>
            </a:extLst>
          </p:cNvPr>
          <p:cNvSpPr txBox="1"/>
          <p:nvPr/>
        </p:nvSpPr>
        <p:spPr>
          <a:xfrm>
            <a:off x="191096" y="3028890"/>
            <a:ext cx="697627" cy="400110"/>
          </a:xfrm>
          <a:prstGeom prst="rect">
            <a:avLst/>
          </a:prstGeom>
          <a:noFill/>
        </p:spPr>
        <p:txBody>
          <a:bodyPr wrap="none" rtlCol="0">
            <a:spAutoFit/>
          </a:bodyPr>
          <a:lstStyle/>
          <a:p>
            <a:r>
              <a:rPr kumimoji="1" lang="en-US" altLang="zh-CN" sz="2000" dirty="0"/>
              <a:t>1866</a:t>
            </a:r>
            <a:endParaRPr kumimoji="1" lang="zh-CN" altLang="en-US" sz="2000" dirty="0"/>
          </a:p>
        </p:txBody>
      </p:sp>
      <p:sp>
        <p:nvSpPr>
          <p:cNvPr id="15" name="文本框 14">
            <a:extLst>
              <a:ext uri="{FF2B5EF4-FFF2-40B4-BE49-F238E27FC236}">
                <a16:creationId xmlns:a16="http://schemas.microsoft.com/office/drawing/2014/main" id="{6FD34D25-E802-4840-8070-AB3DD0F90F8D}"/>
              </a:ext>
            </a:extLst>
          </p:cNvPr>
          <p:cNvSpPr txBox="1"/>
          <p:nvPr/>
        </p:nvSpPr>
        <p:spPr>
          <a:xfrm>
            <a:off x="1187624" y="3024906"/>
            <a:ext cx="6521337" cy="400110"/>
          </a:xfrm>
          <a:prstGeom prst="rect">
            <a:avLst/>
          </a:prstGeom>
          <a:noFill/>
        </p:spPr>
        <p:txBody>
          <a:bodyPr wrap="none" rtlCol="0">
            <a:spAutoFit/>
          </a:bodyPr>
          <a:lstStyle/>
          <a:p>
            <a:r>
              <a:rPr lang="zh-CN" altLang="en-US" sz="2000" dirty="0"/>
              <a:t>化学键</a:t>
            </a:r>
            <a:r>
              <a:rPr kumimoji="1" lang="zh-CN" altLang="en-US" sz="2000" dirty="0"/>
              <a:t>概念，弗兰克兰</a:t>
            </a:r>
            <a:r>
              <a:rPr kumimoji="1" lang="en-US" altLang="zh-CN" sz="2000" dirty="0"/>
              <a:t>(Frankland)</a:t>
            </a:r>
            <a:r>
              <a:rPr kumimoji="1" lang="zh-CN" altLang="en-US" sz="2000" dirty="0"/>
              <a:t>，原子间的化学吸引</a:t>
            </a:r>
          </a:p>
        </p:txBody>
      </p:sp>
      <p:sp>
        <p:nvSpPr>
          <p:cNvPr id="16" name="文本框 15">
            <a:extLst>
              <a:ext uri="{FF2B5EF4-FFF2-40B4-BE49-F238E27FC236}">
                <a16:creationId xmlns:a16="http://schemas.microsoft.com/office/drawing/2014/main" id="{F9B20B9D-0AEB-0640-82E8-9D4E0AE0B3E5}"/>
              </a:ext>
            </a:extLst>
          </p:cNvPr>
          <p:cNvSpPr txBox="1"/>
          <p:nvPr/>
        </p:nvSpPr>
        <p:spPr>
          <a:xfrm>
            <a:off x="198436" y="3467518"/>
            <a:ext cx="697627" cy="400110"/>
          </a:xfrm>
          <a:prstGeom prst="rect">
            <a:avLst/>
          </a:prstGeom>
          <a:noFill/>
        </p:spPr>
        <p:txBody>
          <a:bodyPr wrap="none" rtlCol="0">
            <a:spAutoFit/>
          </a:bodyPr>
          <a:lstStyle/>
          <a:p>
            <a:r>
              <a:rPr kumimoji="1" lang="en-US" altLang="zh-CN" sz="2000" dirty="0"/>
              <a:t>1888</a:t>
            </a:r>
            <a:endParaRPr kumimoji="1" lang="zh-CN" altLang="en-US" sz="2000" dirty="0"/>
          </a:p>
        </p:txBody>
      </p:sp>
      <p:sp>
        <p:nvSpPr>
          <p:cNvPr id="17" name="文本框 16">
            <a:extLst>
              <a:ext uri="{FF2B5EF4-FFF2-40B4-BE49-F238E27FC236}">
                <a16:creationId xmlns:a16="http://schemas.microsoft.com/office/drawing/2014/main" id="{C35E975C-CE09-6740-87A2-87C501DEA7E2}"/>
              </a:ext>
            </a:extLst>
          </p:cNvPr>
          <p:cNvSpPr txBox="1"/>
          <p:nvPr/>
        </p:nvSpPr>
        <p:spPr>
          <a:xfrm>
            <a:off x="1194964" y="3463534"/>
            <a:ext cx="7890801" cy="400110"/>
          </a:xfrm>
          <a:prstGeom prst="rect">
            <a:avLst/>
          </a:prstGeom>
          <a:noFill/>
        </p:spPr>
        <p:txBody>
          <a:bodyPr wrap="square" rtlCol="0">
            <a:spAutoFit/>
          </a:bodyPr>
          <a:lstStyle/>
          <a:p>
            <a:r>
              <a:rPr kumimoji="1" lang="zh-CN" altLang="en-US" sz="2000" dirty="0"/>
              <a:t>正负电荷成键，里凯，价键都与两个相反电粒子的耦合或偶极有联系</a:t>
            </a:r>
          </a:p>
        </p:txBody>
      </p:sp>
      <p:sp>
        <p:nvSpPr>
          <p:cNvPr id="18" name="文本框 17">
            <a:extLst>
              <a:ext uri="{FF2B5EF4-FFF2-40B4-BE49-F238E27FC236}">
                <a16:creationId xmlns:a16="http://schemas.microsoft.com/office/drawing/2014/main" id="{4161A188-414E-5A47-B917-8DB734CBFF96}"/>
              </a:ext>
            </a:extLst>
          </p:cNvPr>
          <p:cNvSpPr txBox="1"/>
          <p:nvPr/>
        </p:nvSpPr>
        <p:spPr>
          <a:xfrm>
            <a:off x="7956376" y="2992968"/>
            <a:ext cx="745717" cy="461665"/>
          </a:xfrm>
          <a:prstGeom prst="rect">
            <a:avLst/>
          </a:prstGeom>
          <a:noFill/>
        </p:spPr>
        <p:txBody>
          <a:bodyPr wrap="none" rtlCol="0">
            <a:spAutoFit/>
          </a:bodyPr>
          <a:lstStyle/>
          <a:p>
            <a:r>
              <a:rPr kumimoji="1" lang="zh-CN" altLang="en-US" dirty="0">
                <a:solidFill>
                  <a:srgbClr val="FF0000"/>
                </a:solidFill>
              </a:rPr>
              <a:t>−</a:t>
            </a:r>
            <a:r>
              <a:rPr kumimoji="1" lang="zh-CN" altLang="en-US" b="0" dirty="0">
                <a:solidFill>
                  <a:srgbClr val="FF0000"/>
                </a:solidFill>
              </a:rPr>
              <a:t> 键</a:t>
            </a:r>
          </a:p>
        </p:txBody>
      </p:sp>
      <p:sp>
        <p:nvSpPr>
          <p:cNvPr id="19" name="文本框 18">
            <a:extLst>
              <a:ext uri="{FF2B5EF4-FFF2-40B4-BE49-F238E27FC236}">
                <a16:creationId xmlns:a16="http://schemas.microsoft.com/office/drawing/2014/main" id="{2A4B3DDD-4F4B-B34A-B94C-1B7E0FC91158}"/>
              </a:ext>
            </a:extLst>
          </p:cNvPr>
          <p:cNvSpPr txBox="1"/>
          <p:nvPr/>
        </p:nvSpPr>
        <p:spPr>
          <a:xfrm>
            <a:off x="179512" y="4525767"/>
            <a:ext cx="697627" cy="400110"/>
          </a:xfrm>
          <a:prstGeom prst="rect">
            <a:avLst/>
          </a:prstGeom>
          <a:noFill/>
        </p:spPr>
        <p:txBody>
          <a:bodyPr wrap="none" rtlCol="0">
            <a:spAutoFit/>
          </a:bodyPr>
          <a:lstStyle/>
          <a:p>
            <a:r>
              <a:rPr kumimoji="1" lang="en-US" altLang="zh-CN" sz="2000" dirty="0">
                <a:solidFill>
                  <a:srgbClr val="FF0000"/>
                </a:solidFill>
              </a:rPr>
              <a:t>1897</a:t>
            </a:r>
            <a:endParaRPr kumimoji="1" lang="zh-CN" altLang="en-US" sz="2000" dirty="0">
              <a:solidFill>
                <a:srgbClr val="FF0000"/>
              </a:solidFill>
            </a:endParaRPr>
          </a:p>
        </p:txBody>
      </p:sp>
      <p:sp>
        <p:nvSpPr>
          <p:cNvPr id="20" name="文本框 19">
            <a:extLst>
              <a:ext uri="{FF2B5EF4-FFF2-40B4-BE49-F238E27FC236}">
                <a16:creationId xmlns:a16="http://schemas.microsoft.com/office/drawing/2014/main" id="{36635262-41C8-014F-B290-EDAD7A574BC9}"/>
              </a:ext>
            </a:extLst>
          </p:cNvPr>
          <p:cNvSpPr txBox="1"/>
          <p:nvPr/>
        </p:nvSpPr>
        <p:spPr>
          <a:xfrm>
            <a:off x="1250697" y="4541058"/>
            <a:ext cx="4019242" cy="400110"/>
          </a:xfrm>
          <a:prstGeom prst="rect">
            <a:avLst/>
          </a:prstGeom>
          <a:noFill/>
        </p:spPr>
        <p:txBody>
          <a:bodyPr wrap="none" rtlCol="0">
            <a:spAutoFit/>
          </a:bodyPr>
          <a:lstStyle/>
          <a:p>
            <a:r>
              <a:rPr kumimoji="1" lang="zh-CN" altLang="en-US" sz="2000" dirty="0">
                <a:solidFill>
                  <a:srgbClr val="FF0000"/>
                </a:solidFill>
              </a:rPr>
              <a:t>电子被发现，汤姆逊</a:t>
            </a:r>
            <a:r>
              <a:rPr kumimoji="1" lang="en-US" altLang="zh-CN" sz="2000" dirty="0">
                <a:solidFill>
                  <a:srgbClr val="FF0000"/>
                </a:solidFill>
              </a:rPr>
              <a:t>(JJ Thomson)</a:t>
            </a:r>
            <a:endParaRPr kumimoji="1" lang="zh-CN" altLang="en-US" sz="2000" dirty="0">
              <a:solidFill>
                <a:srgbClr val="FF0000"/>
              </a:solidFill>
            </a:endParaRPr>
          </a:p>
        </p:txBody>
      </p:sp>
      <p:sp>
        <p:nvSpPr>
          <p:cNvPr id="21" name="文本框 20">
            <a:extLst>
              <a:ext uri="{FF2B5EF4-FFF2-40B4-BE49-F238E27FC236}">
                <a16:creationId xmlns:a16="http://schemas.microsoft.com/office/drawing/2014/main" id="{36A7D5D7-95CA-544C-8BB7-107E8578E08E}"/>
              </a:ext>
            </a:extLst>
          </p:cNvPr>
          <p:cNvSpPr txBox="1"/>
          <p:nvPr/>
        </p:nvSpPr>
        <p:spPr>
          <a:xfrm>
            <a:off x="199748" y="3892986"/>
            <a:ext cx="697627" cy="400110"/>
          </a:xfrm>
          <a:prstGeom prst="rect">
            <a:avLst/>
          </a:prstGeom>
          <a:noFill/>
        </p:spPr>
        <p:txBody>
          <a:bodyPr wrap="none" rtlCol="0">
            <a:spAutoFit/>
          </a:bodyPr>
          <a:lstStyle/>
          <a:p>
            <a:r>
              <a:rPr kumimoji="1" lang="en-US" altLang="zh-CN" sz="2000" dirty="0"/>
              <a:t>1893</a:t>
            </a:r>
            <a:endParaRPr kumimoji="1" lang="zh-CN" altLang="en-US" sz="2000" dirty="0"/>
          </a:p>
        </p:txBody>
      </p:sp>
      <p:sp>
        <p:nvSpPr>
          <p:cNvPr id="22" name="文本框 21">
            <a:extLst>
              <a:ext uri="{FF2B5EF4-FFF2-40B4-BE49-F238E27FC236}">
                <a16:creationId xmlns:a16="http://schemas.microsoft.com/office/drawing/2014/main" id="{2E9AB9B4-CDA3-3340-8726-E9DF83188373}"/>
              </a:ext>
            </a:extLst>
          </p:cNvPr>
          <p:cNvSpPr txBox="1"/>
          <p:nvPr/>
        </p:nvSpPr>
        <p:spPr>
          <a:xfrm>
            <a:off x="1187624" y="3889002"/>
            <a:ext cx="4833631" cy="400110"/>
          </a:xfrm>
          <a:prstGeom prst="rect">
            <a:avLst/>
          </a:prstGeom>
          <a:noFill/>
        </p:spPr>
        <p:txBody>
          <a:bodyPr wrap="none" rtlCol="0">
            <a:spAutoFit/>
          </a:bodyPr>
          <a:lstStyle/>
          <a:p>
            <a:r>
              <a:rPr lang="zh-CN" altLang="en-US" sz="2000" dirty="0"/>
              <a:t>配位键</a:t>
            </a:r>
            <a:r>
              <a:rPr kumimoji="1" lang="zh-CN" altLang="en-US" sz="2000" dirty="0"/>
              <a:t>概念，维纳</a:t>
            </a:r>
            <a:r>
              <a:rPr kumimoji="1" lang="en-US" altLang="zh-CN" sz="2000" dirty="0"/>
              <a:t>(Werner)</a:t>
            </a:r>
            <a:r>
              <a:rPr kumimoji="1" lang="zh-CN" altLang="en-US" sz="2000" dirty="0"/>
              <a:t>，主价和副价</a:t>
            </a:r>
          </a:p>
        </p:txBody>
      </p:sp>
      <p:sp>
        <p:nvSpPr>
          <p:cNvPr id="23" name="文本框 22">
            <a:extLst>
              <a:ext uri="{FF2B5EF4-FFF2-40B4-BE49-F238E27FC236}">
                <a16:creationId xmlns:a16="http://schemas.microsoft.com/office/drawing/2014/main" id="{82EA212C-7A3D-824A-8DDE-30AA8C6538B0}"/>
              </a:ext>
            </a:extLst>
          </p:cNvPr>
          <p:cNvSpPr txBox="1"/>
          <p:nvPr/>
        </p:nvSpPr>
        <p:spPr>
          <a:xfrm>
            <a:off x="6094420" y="3902162"/>
            <a:ext cx="1797287" cy="400110"/>
          </a:xfrm>
          <a:prstGeom prst="rect">
            <a:avLst/>
          </a:prstGeom>
          <a:noFill/>
        </p:spPr>
        <p:txBody>
          <a:bodyPr wrap="none" rtlCol="0">
            <a:spAutoFit/>
          </a:bodyPr>
          <a:lstStyle/>
          <a:p>
            <a:r>
              <a:rPr kumimoji="1" lang="zh-CN" altLang="en-US" sz="2000" dirty="0">
                <a:solidFill>
                  <a:schemeClr val="accent2"/>
                </a:solidFill>
              </a:rPr>
              <a:t>第十章 配合物</a:t>
            </a:r>
          </a:p>
        </p:txBody>
      </p:sp>
    </p:spTree>
    <p:extLst>
      <p:ext uri="{BB962C8B-B14F-4D97-AF65-F5344CB8AC3E}">
        <p14:creationId xmlns:p14="http://schemas.microsoft.com/office/powerpoint/2010/main" val="166518273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p:cNvSpPr>
            <a:spLocks noGrp="1"/>
          </p:cNvSpPr>
          <p:nvPr>
            <p:ph type="sldNum" sz="quarter" idx="10"/>
          </p:nvPr>
        </p:nvSpPr>
        <p:spPr/>
        <p:txBody>
          <a:bodyPr/>
          <a:lstStyle/>
          <a:p>
            <a:fld id="{5BC08046-690F-48DD-B4E5-613A6BBDC212}" type="slidenum">
              <a:rPr lang="zh-CN" altLang="en-US"/>
              <a:pPr/>
              <a:t>40</a:t>
            </a:fld>
            <a:endParaRPr lang="en-US" altLang="zh-CN"/>
          </a:p>
        </p:txBody>
      </p:sp>
      <p:grpSp>
        <p:nvGrpSpPr>
          <p:cNvPr id="143362" name="Group 32"/>
          <p:cNvGrpSpPr>
            <a:grpSpLocks/>
          </p:cNvGrpSpPr>
          <p:nvPr/>
        </p:nvGrpSpPr>
        <p:grpSpPr bwMode="auto">
          <a:xfrm>
            <a:off x="4716016" y="3152998"/>
            <a:ext cx="4079631" cy="2508250"/>
            <a:chOff x="3312" y="1344"/>
            <a:chExt cx="2784" cy="1580"/>
          </a:xfrm>
        </p:grpSpPr>
        <p:pic>
          <p:nvPicPr>
            <p:cNvPr id="143366" name="Picture 14" descr="npo00022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2" y="1344"/>
              <a:ext cx="2784"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45238" name="Text Box 22"/>
            <p:cNvSpPr txBox="1">
              <a:spLocks noChangeArrowheads="1"/>
            </p:cNvSpPr>
            <p:nvPr/>
          </p:nvSpPr>
          <p:spPr bwMode="auto">
            <a:xfrm>
              <a:off x="3882" y="1998"/>
              <a:ext cx="289"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rgbClr val="0000FF"/>
                  </a:solidFill>
                </a:rPr>
                <a:t>H</a:t>
              </a:r>
            </a:p>
          </p:txBody>
        </p:sp>
        <p:sp>
          <p:nvSpPr>
            <p:cNvPr id="1545239" name="Text Box 23"/>
            <p:cNvSpPr txBox="1">
              <a:spLocks noChangeArrowheads="1"/>
            </p:cNvSpPr>
            <p:nvPr/>
          </p:nvSpPr>
          <p:spPr bwMode="auto">
            <a:xfrm>
              <a:off x="5041" y="1976"/>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rgbClr val="FF0066"/>
                  </a:solidFill>
                </a:rPr>
                <a:t>Cl</a:t>
              </a:r>
            </a:p>
          </p:txBody>
        </p:sp>
        <p:sp>
          <p:nvSpPr>
            <p:cNvPr id="1545240" name="Text Box 24"/>
            <p:cNvSpPr txBox="1">
              <a:spLocks noChangeArrowheads="1"/>
            </p:cNvSpPr>
            <p:nvPr/>
          </p:nvSpPr>
          <p:spPr bwMode="auto">
            <a:xfrm>
              <a:off x="4718" y="1443"/>
              <a:ext cx="967" cy="368"/>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FF0066"/>
                  </a:solidFill>
                  <a:latin typeface="Arial" charset="0"/>
                </a:rPr>
                <a:t>electron rich</a:t>
              </a:r>
            </a:p>
            <a:p>
              <a:pPr algn="ctr" eaLnBrk="0" hangingPunct="0">
                <a:defRPr/>
              </a:pPr>
              <a:r>
                <a:rPr kumimoji="0" lang="en-US" altLang="zh-CN" sz="1600" b="1">
                  <a:solidFill>
                    <a:srgbClr val="FF0066"/>
                  </a:solidFill>
                  <a:latin typeface="Arial" charset="0"/>
                </a:rPr>
                <a:t>region</a:t>
              </a:r>
            </a:p>
          </p:txBody>
        </p:sp>
        <p:sp>
          <p:nvSpPr>
            <p:cNvPr id="1545241" name="Text Box 25"/>
            <p:cNvSpPr txBox="1">
              <a:spLocks noChangeArrowheads="1"/>
            </p:cNvSpPr>
            <p:nvPr/>
          </p:nvSpPr>
          <p:spPr bwMode="auto">
            <a:xfrm>
              <a:off x="3507" y="1607"/>
              <a:ext cx="1021" cy="368"/>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0000FF"/>
                  </a:solidFill>
                  <a:latin typeface="Arial" charset="0"/>
                </a:rPr>
                <a:t>electron poor</a:t>
              </a:r>
            </a:p>
            <a:p>
              <a:pPr algn="ctr" eaLnBrk="0" hangingPunct="0">
                <a:defRPr/>
              </a:pPr>
              <a:r>
                <a:rPr kumimoji="0" lang="en-US" altLang="zh-CN" sz="1600" b="1">
                  <a:solidFill>
                    <a:srgbClr val="0000FF"/>
                  </a:solidFill>
                  <a:latin typeface="Arial" charset="0"/>
                </a:rPr>
                <a:t>region</a:t>
              </a:r>
            </a:p>
          </p:txBody>
        </p:sp>
        <p:sp>
          <p:nvSpPr>
            <p:cNvPr id="1545244" name="Text Box 28"/>
            <p:cNvSpPr txBox="1">
              <a:spLocks noChangeArrowheads="1"/>
            </p:cNvSpPr>
            <p:nvPr/>
          </p:nvSpPr>
          <p:spPr bwMode="auto">
            <a:xfrm>
              <a:off x="3931" y="2518"/>
              <a:ext cx="349" cy="291"/>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0000FF"/>
                  </a:solidFill>
                  <a:sym typeface="Symbol" pitchFamily="18" charset="2"/>
                </a:rPr>
                <a:t></a:t>
              </a:r>
              <a:r>
                <a:rPr kumimoji="0" lang="en-US" altLang="zh-CN" b="1">
                  <a:solidFill>
                    <a:srgbClr val="0000FF"/>
                  </a:solidFill>
                </a:rPr>
                <a:t>+</a:t>
              </a:r>
            </a:p>
          </p:txBody>
        </p:sp>
        <p:sp>
          <p:nvSpPr>
            <p:cNvPr id="1545245" name="Text Box 29"/>
            <p:cNvSpPr txBox="1">
              <a:spLocks noChangeArrowheads="1"/>
            </p:cNvSpPr>
            <p:nvPr/>
          </p:nvSpPr>
          <p:spPr bwMode="auto">
            <a:xfrm>
              <a:off x="5093" y="2485"/>
              <a:ext cx="345" cy="291"/>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FF0066"/>
                  </a:solidFill>
                  <a:sym typeface="Symbol" pitchFamily="18" charset="2"/>
                </a:rPr>
                <a:t></a:t>
              </a:r>
              <a:endParaRPr kumimoji="0" lang="en-US" altLang="zh-CN" b="1">
                <a:solidFill>
                  <a:srgbClr val="FF0066"/>
                </a:solidFill>
              </a:endParaRPr>
            </a:p>
          </p:txBody>
        </p:sp>
        <p:sp>
          <p:nvSpPr>
            <p:cNvPr id="143373" name="Line 30"/>
            <p:cNvSpPr>
              <a:spLocks noChangeShapeType="1"/>
            </p:cNvSpPr>
            <p:nvPr/>
          </p:nvSpPr>
          <p:spPr bwMode="auto">
            <a:xfrm>
              <a:off x="4047" y="2418"/>
              <a:ext cx="119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3374" name="Line 31"/>
            <p:cNvSpPr>
              <a:spLocks noChangeShapeType="1"/>
            </p:cNvSpPr>
            <p:nvPr/>
          </p:nvSpPr>
          <p:spPr bwMode="auto">
            <a:xfrm>
              <a:off x="4124" y="2351"/>
              <a:ext cx="0" cy="13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545218" name="Text Box 2"/>
          <p:cNvSpPr txBox="1">
            <a:spLocks noChangeArrowheads="1"/>
          </p:cNvSpPr>
          <p:nvPr/>
        </p:nvSpPr>
        <p:spPr bwMode="auto">
          <a:xfrm>
            <a:off x="373589" y="1135134"/>
            <a:ext cx="8392257" cy="485671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10000"/>
              </a:lnSpc>
              <a:spcBef>
                <a:spcPct val="10000"/>
              </a:spcBef>
              <a:buClr>
                <a:srgbClr val="FF0000"/>
              </a:buClr>
              <a:buFont typeface="Wingdings" pitchFamily="2" charset="2"/>
              <a:buNone/>
            </a:pPr>
            <a:r>
              <a:rPr kumimoji="0" lang="en-US" altLang="zh-CN" b="1" dirty="0">
                <a:effectLst>
                  <a:outerShdw blurRad="38100" dist="38100" dir="2700000" algn="tl">
                    <a:srgbClr val="C0C0C0"/>
                  </a:outerShdw>
                </a:effectLst>
              </a:rPr>
              <a:t>        </a:t>
            </a:r>
            <a:r>
              <a:rPr kumimoji="0" lang="zh-CN" altLang="en-US" b="1" dirty="0">
                <a:effectLst>
                  <a:outerShdw blurRad="38100" dist="38100" dir="2700000" algn="tl">
                    <a:srgbClr val="C0C0C0"/>
                  </a:outerShdw>
                </a:effectLst>
              </a:rPr>
              <a:t>分子极性的强弱可以用偶极矩表示。偶极矩是表示分子电荷分布情况的物理量，等于极性分子正负电荷之重心间的距离</a:t>
            </a:r>
            <a:r>
              <a:rPr kumimoji="0" lang="en-US" altLang="zh-CN" b="1" i="1" dirty="0">
                <a:effectLst>
                  <a:outerShdw blurRad="38100" dist="38100" dir="2700000" algn="tl">
                    <a:srgbClr val="C0C0C0"/>
                  </a:outerShdw>
                </a:effectLst>
              </a:rPr>
              <a:t>d</a:t>
            </a:r>
            <a:r>
              <a:rPr kumimoji="0" lang="en-US" altLang="zh-CN" b="1" dirty="0">
                <a:effectLst>
                  <a:outerShdw blurRad="38100" dist="38100" dir="2700000" algn="tl">
                    <a:srgbClr val="C0C0C0"/>
                  </a:outerShdw>
                </a:effectLst>
              </a:rPr>
              <a:t> (</a:t>
            </a:r>
            <a:r>
              <a:rPr kumimoji="0" lang="zh-CN" altLang="en-US" b="1" dirty="0">
                <a:effectLst>
                  <a:outerShdw blurRad="38100" dist="38100" dir="2700000" algn="tl">
                    <a:srgbClr val="C0C0C0"/>
                  </a:outerShdw>
                </a:effectLst>
              </a:rPr>
              <a:t>又称偶极长</a:t>
            </a:r>
            <a:r>
              <a:rPr kumimoji="0" lang="en-US" altLang="zh-CN" b="1" dirty="0">
                <a:effectLst>
                  <a:outerShdw blurRad="38100" dist="38100" dir="2700000" algn="tl">
                    <a:srgbClr val="C0C0C0"/>
                  </a:outerShdw>
                </a:effectLst>
              </a:rPr>
              <a:t>)</a:t>
            </a:r>
            <a:r>
              <a:rPr kumimoji="0" lang="zh-CN" altLang="en-US" b="1" dirty="0">
                <a:effectLst>
                  <a:outerShdw blurRad="38100" dist="38100" dir="2700000" algn="tl">
                    <a:srgbClr val="C0C0C0"/>
                  </a:outerShdw>
                </a:effectLst>
              </a:rPr>
              <a:t>与偶极电荷量</a:t>
            </a:r>
            <a:r>
              <a:rPr kumimoji="0" lang="en-US" altLang="zh-CN" b="1" i="1" dirty="0">
                <a:effectLst>
                  <a:outerShdw blurRad="38100" dist="38100" dir="2700000" algn="tl">
                    <a:srgbClr val="C0C0C0"/>
                  </a:outerShdw>
                </a:effectLst>
              </a:rPr>
              <a:t>q</a:t>
            </a:r>
            <a:r>
              <a:rPr kumimoji="0" lang="zh-CN" altLang="en-US" b="1" dirty="0">
                <a:effectLst>
                  <a:outerShdw blurRad="38100" dist="38100" dir="2700000" algn="tl">
                    <a:srgbClr val="C0C0C0"/>
                  </a:outerShdw>
                </a:effectLst>
              </a:rPr>
              <a:t>的乘积，</a:t>
            </a:r>
          </a:p>
          <a:p>
            <a:pPr eaLnBrk="1" hangingPunct="1">
              <a:lnSpc>
                <a:spcPct val="110000"/>
              </a:lnSpc>
              <a:spcBef>
                <a:spcPct val="10000"/>
              </a:spcBef>
            </a:pPr>
            <a:r>
              <a:rPr kumimoji="0" lang="zh-CN" altLang="en-US" b="1" dirty="0">
                <a:effectLst>
                  <a:outerShdw blurRad="38100" dist="38100" dir="2700000" algn="tl">
                    <a:srgbClr val="C0C0C0"/>
                  </a:outerShdw>
                </a:effectLst>
              </a:rPr>
              <a:t>               </a:t>
            </a:r>
            <a:r>
              <a:rPr kumimoji="0" lang="zh-CN" altLang="en-US" b="1" i="1" dirty="0">
                <a:solidFill>
                  <a:srgbClr val="FF0000"/>
                </a:solidFill>
                <a:effectLst>
                  <a:outerShdw blurRad="38100" dist="38100" dir="2700000" algn="tl">
                    <a:srgbClr val="C0C0C0"/>
                  </a:outerShdw>
                </a:effectLst>
                <a:sym typeface="Symbol" pitchFamily="18" charset="2"/>
              </a:rPr>
              <a:t></a:t>
            </a:r>
            <a:r>
              <a:rPr kumimoji="0" lang="zh-CN" altLang="en-US" b="1" dirty="0">
                <a:solidFill>
                  <a:srgbClr val="FF0000"/>
                </a:solidFill>
                <a:effectLst>
                  <a:outerShdw blurRad="38100" dist="38100" dir="2700000" algn="tl">
                    <a:srgbClr val="C0C0C0"/>
                  </a:outerShdw>
                </a:effectLst>
                <a:sym typeface="Symbol" pitchFamily="18" charset="2"/>
              </a:rPr>
              <a:t>  </a:t>
            </a:r>
            <a:r>
              <a:rPr kumimoji="0" lang="en-US" altLang="zh-CN" b="1" dirty="0">
                <a:solidFill>
                  <a:srgbClr val="FF0000"/>
                </a:solidFill>
                <a:effectLst>
                  <a:outerShdw blurRad="38100" dist="38100" dir="2700000" algn="tl">
                    <a:srgbClr val="C0C0C0"/>
                  </a:outerShdw>
                </a:effectLst>
                <a:sym typeface="Symbol" pitchFamily="18" charset="2"/>
              </a:rPr>
              <a:t>=  </a:t>
            </a:r>
            <a:r>
              <a:rPr kumimoji="0" lang="en-US" altLang="zh-CN" b="1" i="1" dirty="0">
                <a:solidFill>
                  <a:srgbClr val="FF0000"/>
                </a:solidFill>
                <a:effectLst>
                  <a:outerShdw blurRad="38100" dist="38100" dir="2700000" algn="tl">
                    <a:srgbClr val="C0C0C0"/>
                  </a:outerShdw>
                </a:effectLst>
                <a:sym typeface="Symbol" pitchFamily="18" charset="2"/>
              </a:rPr>
              <a:t>q</a:t>
            </a:r>
            <a:r>
              <a:rPr kumimoji="0" lang="en-US" altLang="zh-CN" b="1" dirty="0">
                <a:solidFill>
                  <a:srgbClr val="FF0000"/>
                </a:solidFill>
                <a:effectLst>
                  <a:outerShdw blurRad="38100" dist="38100" dir="2700000" algn="tl">
                    <a:srgbClr val="C0C0C0"/>
                  </a:outerShdw>
                </a:effectLst>
                <a:sym typeface="Symbol" pitchFamily="18" charset="2"/>
              </a:rPr>
              <a:t>  </a:t>
            </a:r>
            <a:r>
              <a:rPr kumimoji="0" lang="en-US" altLang="zh-CN" b="1" i="1" dirty="0">
                <a:solidFill>
                  <a:srgbClr val="FF0000"/>
                </a:solidFill>
                <a:effectLst>
                  <a:outerShdw blurRad="38100" dist="38100" dir="2700000" algn="tl">
                    <a:srgbClr val="C0C0C0"/>
                  </a:outerShdw>
                </a:effectLst>
                <a:sym typeface="Symbol" pitchFamily="18" charset="2"/>
              </a:rPr>
              <a:t>d</a:t>
            </a:r>
          </a:p>
          <a:p>
            <a:pPr eaLnBrk="1" hangingPunct="1">
              <a:lnSpc>
                <a:spcPct val="110000"/>
              </a:lnSpc>
              <a:spcBef>
                <a:spcPct val="10000"/>
              </a:spcBef>
            </a:pPr>
            <a:r>
              <a:rPr kumimoji="0" lang="zh-CN" altLang="en-US" b="1" dirty="0">
                <a:effectLst>
                  <a:outerShdw blurRad="38100" dist="38100" dir="2700000" algn="tl">
                    <a:srgbClr val="C0C0C0"/>
                  </a:outerShdw>
                </a:effectLst>
              </a:rPr>
              <a:t>偶极矩的单位：</a:t>
            </a:r>
          </a:p>
          <a:p>
            <a:pPr eaLnBrk="1" hangingPunct="1">
              <a:lnSpc>
                <a:spcPct val="110000"/>
              </a:lnSpc>
              <a:spcBef>
                <a:spcPct val="10000"/>
              </a:spcBef>
            </a:pPr>
            <a:r>
              <a:rPr kumimoji="0" lang="en-US" altLang="zh-CN" b="1" dirty="0">
                <a:effectLst>
                  <a:outerShdw blurRad="38100" dist="38100" dir="2700000" algn="tl">
                    <a:srgbClr val="C0C0C0"/>
                  </a:outerShdw>
                </a:effectLst>
              </a:rPr>
              <a:t>1) </a:t>
            </a:r>
            <a:r>
              <a:rPr kumimoji="0" lang="zh-CN" altLang="en-US" b="1" dirty="0">
                <a:effectLst>
                  <a:outerShdw blurRad="38100" dist="38100" dir="2700000" algn="tl">
                    <a:srgbClr val="C0C0C0"/>
                  </a:outerShdw>
                </a:effectLst>
              </a:rPr>
              <a:t>德拜 </a:t>
            </a:r>
            <a:r>
              <a:rPr kumimoji="0" lang="en-US" altLang="zh-CN" b="1" dirty="0">
                <a:effectLst>
                  <a:outerShdw blurRad="38100" dist="38100" dir="2700000" algn="tl">
                    <a:srgbClr val="C0C0C0"/>
                  </a:outerShdw>
                </a:effectLst>
              </a:rPr>
              <a:t>(Debye),</a:t>
            </a:r>
          </a:p>
          <a:p>
            <a:pPr eaLnBrk="1" hangingPunct="1">
              <a:lnSpc>
                <a:spcPct val="110000"/>
              </a:lnSpc>
              <a:spcBef>
                <a:spcPct val="10000"/>
              </a:spcBef>
            </a:pPr>
            <a:r>
              <a:rPr kumimoji="0" lang="en-US" altLang="zh-CN" b="1" dirty="0">
                <a:effectLst>
                  <a:outerShdw blurRad="38100" dist="38100" dir="2700000" algn="tl">
                    <a:srgbClr val="C0C0C0"/>
                  </a:outerShdw>
                </a:effectLst>
              </a:rPr>
              <a:t>     </a:t>
            </a:r>
            <a:r>
              <a:rPr kumimoji="0" lang="zh-CN" altLang="en-US" b="1" dirty="0">
                <a:effectLst>
                  <a:outerShdw blurRad="38100" dist="38100" dir="2700000" algn="tl">
                    <a:srgbClr val="C0C0C0"/>
                  </a:outerShdw>
                </a:effectLst>
              </a:rPr>
              <a:t>以</a:t>
            </a:r>
            <a:r>
              <a:rPr kumimoji="0" lang="en-US" altLang="zh-CN" b="1" dirty="0">
                <a:effectLst>
                  <a:outerShdw blurRad="38100" dist="38100" dir="2700000" algn="tl">
                    <a:srgbClr val="C0C0C0"/>
                  </a:outerShdw>
                </a:effectLst>
              </a:rPr>
              <a:t>D</a:t>
            </a:r>
            <a:r>
              <a:rPr kumimoji="0" lang="zh-CN" altLang="en-US" b="1" dirty="0">
                <a:effectLst>
                  <a:outerShdw blurRad="38100" dist="38100" dir="2700000" algn="tl">
                    <a:srgbClr val="C0C0C0"/>
                  </a:outerShdw>
                </a:effectLst>
              </a:rPr>
              <a:t>表示，</a:t>
            </a:r>
            <a:r>
              <a:rPr kumimoji="0" lang="en-US" altLang="zh-CN" b="1" dirty="0">
                <a:effectLst>
                  <a:outerShdw blurRad="38100" dist="38100" dir="2700000" algn="tl">
                    <a:srgbClr val="C0C0C0"/>
                  </a:outerShdw>
                </a:effectLst>
              </a:rPr>
              <a:t>1D=10</a:t>
            </a:r>
            <a:r>
              <a:rPr kumimoji="0" lang="en-US" altLang="zh-CN" b="1" baseline="30000" dirty="0">
                <a:effectLst>
                  <a:outerShdw blurRad="38100" dist="38100" dir="2700000" algn="tl">
                    <a:srgbClr val="C0C0C0"/>
                  </a:outerShdw>
                </a:effectLst>
                <a:sym typeface="Symbol" pitchFamily="18" charset="2"/>
              </a:rPr>
              <a:t></a:t>
            </a:r>
            <a:r>
              <a:rPr kumimoji="0" lang="en-US" altLang="zh-CN" b="1" baseline="30000" dirty="0">
                <a:effectLst>
                  <a:outerShdw blurRad="38100" dist="38100" dir="2700000" algn="tl">
                    <a:srgbClr val="C0C0C0"/>
                  </a:outerShdw>
                </a:effectLst>
              </a:rPr>
              <a:t>18 </a:t>
            </a:r>
            <a:r>
              <a:rPr kumimoji="0" lang="en-US" altLang="zh-CN" b="1" dirty="0" err="1">
                <a:effectLst>
                  <a:outerShdw blurRad="38100" dist="38100" dir="2700000" algn="tl">
                    <a:srgbClr val="C0C0C0"/>
                  </a:outerShdw>
                </a:effectLst>
              </a:rPr>
              <a:t>cm</a:t>
            </a:r>
            <a:r>
              <a:rPr kumimoji="0" lang="en-US" altLang="zh-CN" b="1" dirty="0" err="1">
                <a:effectLst>
                  <a:outerShdw blurRad="38100" dist="38100" dir="2700000" algn="tl">
                    <a:srgbClr val="C0C0C0"/>
                  </a:outerShdw>
                </a:effectLst>
                <a:sym typeface="Symbol" pitchFamily="18" charset="2"/>
              </a:rPr>
              <a:t></a:t>
            </a:r>
            <a:r>
              <a:rPr kumimoji="0" lang="en-US" altLang="zh-CN" b="1" dirty="0" err="1">
                <a:effectLst>
                  <a:outerShdw blurRad="38100" dist="38100" dir="2700000" algn="tl">
                    <a:srgbClr val="C0C0C0"/>
                  </a:outerShdw>
                </a:effectLst>
              </a:rPr>
              <a:t>esu</a:t>
            </a:r>
            <a:r>
              <a:rPr kumimoji="0" lang="zh-CN" altLang="en-US" b="1" dirty="0">
                <a:effectLst>
                  <a:outerShdw blurRad="38100" dist="38100" dir="2700000" algn="tl">
                    <a:srgbClr val="C0C0C0"/>
                  </a:outerShdw>
                </a:effectLst>
              </a:rPr>
              <a:t>。</a:t>
            </a:r>
          </a:p>
          <a:p>
            <a:pPr eaLnBrk="1" hangingPunct="1">
              <a:lnSpc>
                <a:spcPct val="110000"/>
              </a:lnSpc>
              <a:spcBef>
                <a:spcPct val="10000"/>
              </a:spcBef>
            </a:pPr>
            <a:r>
              <a:rPr kumimoji="0" lang="en-US" altLang="zh-CN" b="1" dirty="0">
                <a:effectLst>
                  <a:outerShdw blurRad="38100" dist="38100" dir="2700000" algn="tl">
                    <a:srgbClr val="C0C0C0"/>
                  </a:outerShdw>
                </a:effectLst>
              </a:rPr>
              <a:t>2) </a:t>
            </a:r>
            <a:r>
              <a:rPr kumimoji="0" lang="en-US" altLang="zh-CN" b="1" dirty="0" err="1">
                <a:effectLst>
                  <a:outerShdw blurRad="38100" dist="38100" dir="2700000" algn="tl">
                    <a:srgbClr val="C0C0C0"/>
                  </a:outerShdw>
                </a:effectLst>
              </a:rPr>
              <a:t>C</a:t>
            </a:r>
            <a:r>
              <a:rPr kumimoji="0" lang="en-US" altLang="zh-CN" b="1" dirty="0" err="1">
                <a:effectLst>
                  <a:outerShdw blurRad="38100" dist="38100" dir="2700000" algn="tl">
                    <a:srgbClr val="C0C0C0"/>
                  </a:outerShdw>
                </a:effectLst>
                <a:sym typeface="Symbol" pitchFamily="18" charset="2"/>
              </a:rPr>
              <a:t>m</a:t>
            </a:r>
            <a:r>
              <a:rPr kumimoji="0" lang="en-US" altLang="zh-CN" b="1" dirty="0">
                <a:effectLst>
                  <a:outerShdw blurRad="38100" dist="38100" dir="2700000" algn="tl">
                    <a:srgbClr val="C0C0C0"/>
                  </a:outerShdw>
                </a:effectLst>
                <a:sym typeface="Symbol" pitchFamily="18" charset="2"/>
              </a:rPr>
              <a:t> (SI</a:t>
            </a:r>
            <a:r>
              <a:rPr kumimoji="0" lang="zh-CN" altLang="en-US" b="1" dirty="0">
                <a:effectLst>
                  <a:outerShdw blurRad="38100" dist="38100" dir="2700000" algn="tl">
                    <a:srgbClr val="C0C0C0"/>
                  </a:outerShdw>
                </a:effectLst>
                <a:sym typeface="Symbol" pitchFamily="18" charset="2"/>
              </a:rPr>
              <a:t>制</a:t>
            </a:r>
            <a:r>
              <a:rPr kumimoji="0" lang="en-US" altLang="zh-CN" b="1" dirty="0">
                <a:effectLst>
                  <a:outerShdw blurRad="38100" dist="38100" dir="2700000" algn="tl">
                    <a:srgbClr val="C0C0C0"/>
                  </a:outerShdw>
                </a:effectLst>
                <a:sym typeface="Symbol" pitchFamily="18" charset="2"/>
              </a:rPr>
              <a:t>)</a:t>
            </a:r>
            <a:r>
              <a:rPr kumimoji="0" lang="zh-CN" altLang="en-US" b="1" dirty="0">
                <a:effectLst>
                  <a:outerShdw blurRad="38100" dist="38100" dir="2700000" algn="tl">
                    <a:srgbClr val="C0C0C0"/>
                  </a:outerShdw>
                </a:effectLst>
                <a:sym typeface="Symbol" pitchFamily="18" charset="2"/>
              </a:rPr>
              <a:t>。</a:t>
            </a:r>
          </a:p>
          <a:p>
            <a:pPr eaLnBrk="1" hangingPunct="1">
              <a:lnSpc>
                <a:spcPct val="110000"/>
              </a:lnSpc>
              <a:spcBef>
                <a:spcPct val="10000"/>
              </a:spcBef>
            </a:pPr>
            <a:r>
              <a:rPr kumimoji="0" lang="zh-CN" altLang="en-US" b="1" dirty="0">
                <a:effectLst>
                  <a:outerShdw blurRad="38100" dist="38100" dir="2700000" algn="tl">
                    <a:srgbClr val="C0C0C0"/>
                  </a:outerShdw>
                </a:effectLst>
                <a:sym typeface="Symbol" pitchFamily="18" charset="2"/>
              </a:rPr>
              <a:t>     </a:t>
            </a:r>
            <a:r>
              <a:rPr kumimoji="0" lang="en-US" altLang="zh-CN" b="1" dirty="0">
                <a:effectLst>
                  <a:outerShdw blurRad="38100" dist="38100" dir="2700000" algn="tl">
                    <a:srgbClr val="C0C0C0"/>
                  </a:outerShdw>
                </a:effectLst>
                <a:sym typeface="Symbol" pitchFamily="18" charset="2"/>
              </a:rPr>
              <a:t>1D = 3.336  10</a:t>
            </a:r>
            <a:r>
              <a:rPr kumimoji="0" lang="en-US" altLang="zh-CN" b="1" baseline="30000" dirty="0">
                <a:effectLst>
                  <a:outerShdw blurRad="38100" dist="38100" dir="2700000" algn="tl">
                    <a:srgbClr val="C0C0C0"/>
                  </a:outerShdw>
                </a:effectLst>
                <a:sym typeface="Symbol" pitchFamily="18" charset="2"/>
              </a:rPr>
              <a:t>30 </a:t>
            </a:r>
            <a:r>
              <a:rPr kumimoji="0" lang="en-US" altLang="zh-CN" b="1" dirty="0" err="1">
                <a:effectLst>
                  <a:outerShdw blurRad="38100" dist="38100" dir="2700000" algn="tl">
                    <a:srgbClr val="C0C0C0"/>
                  </a:outerShdw>
                </a:effectLst>
              </a:rPr>
              <a:t>C</a:t>
            </a:r>
            <a:r>
              <a:rPr kumimoji="0" lang="en-US" altLang="zh-CN" b="1" dirty="0" err="1">
                <a:effectLst>
                  <a:outerShdw blurRad="38100" dist="38100" dir="2700000" algn="tl">
                    <a:srgbClr val="C0C0C0"/>
                  </a:outerShdw>
                </a:effectLst>
                <a:sym typeface="Symbol" pitchFamily="18" charset="2"/>
              </a:rPr>
              <a:t>m</a:t>
            </a:r>
            <a:r>
              <a:rPr kumimoji="0" lang="zh-CN" altLang="en-US" b="1" dirty="0">
                <a:effectLst>
                  <a:outerShdw blurRad="38100" dist="38100" dir="2700000" algn="tl">
                    <a:srgbClr val="C0C0C0"/>
                  </a:outerShdw>
                </a:effectLst>
                <a:sym typeface="Symbol" pitchFamily="18" charset="2"/>
              </a:rPr>
              <a:t>。 </a:t>
            </a:r>
          </a:p>
          <a:p>
            <a:pPr eaLnBrk="1" hangingPunct="1">
              <a:lnSpc>
                <a:spcPct val="110000"/>
              </a:lnSpc>
              <a:spcBef>
                <a:spcPct val="10000"/>
              </a:spcBef>
            </a:pPr>
            <a:r>
              <a:rPr kumimoji="0" lang="zh-CN" altLang="en-US" b="1" dirty="0">
                <a:effectLst>
                  <a:outerShdw blurRad="38100" dist="38100" dir="2700000" algn="tl">
                    <a:srgbClr val="C0C0C0"/>
                  </a:outerShdw>
                </a:effectLst>
                <a:sym typeface="Symbol" pitchFamily="18" charset="2"/>
              </a:rPr>
              <a:t>偶极矩的方向：矢量，化学上</a:t>
            </a:r>
          </a:p>
          <a:p>
            <a:pPr eaLnBrk="1" hangingPunct="1">
              <a:lnSpc>
                <a:spcPct val="110000"/>
              </a:lnSpc>
              <a:spcBef>
                <a:spcPct val="10000"/>
              </a:spcBef>
            </a:pPr>
            <a:r>
              <a:rPr kumimoji="0" lang="zh-CN" altLang="en-US" b="1" dirty="0">
                <a:effectLst>
                  <a:outerShdw blurRad="38100" dist="38100" dir="2700000" algn="tl">
                    <a:srgbClr val="C0C0C0"/>
                  </a:outerShdw>
                </a:effectLst>
                <a:sym typeface="Symbol" pitchFamily="18" charset="2"/>
              </a:rPr>
              <a:t>习惯规定其方向是由正到负。</a:t>
            </a:r>
          </a:p>
        </p:txBody>
      </p:sp>
      <p:sp>
        <p:nvSpPr>
          <p:cNvPr id="143376" name="Rectangle 16"/>
          <p:cNvSpPr>
            <a:spLocks noChangeArrowheads="1"/>
          </p:cNvSpPr>
          <p:nvPr/>
        </p:nvSpPr>
        <p:spPr bwMode="auto">
          <a:xfrm>
            <a:off x="1849250" y="188640"/>
            <a:ext cx="5747086" cy="584775"/>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kumimoji="0" lang="zh-CN" altLang="en-US" sz="3200" b="1" dirty="0">
                <a:solidFill>
                  <a:srgbClr val="C00000"/>
                </a:solidFill>
                <a:effectLst>
                  <a:outerShdw blurRad="38100" dist="38100" dir="2700000" algn="tl">
                    <a:srgbClr val="C0C0C0"/>
                  </a:outerShdw>
                </a:effectLst>
                <a:latin typeface="Arial" charset="0"/>
              </a:rPr>
              <a:t>分子极性的表示方法 </a:t>
            </a:r>
            <a:r>
              <a:rPr kumimoji="0" lang="en-US" altLang="zh-CN" sz="3200" b="1" dirty="0">
                <a:solidFill>
                  <a:srgbClr val="C00000"/>
                </a:solidFill>
                <a:effectLst>
                  <a:outerShdw blurRad="38100" dist="38100" dir="2700000" algn="tl">
                    <a:srgbClr val="C0C0C0"/>
                  </a:outerShdw>
                </a:effectLst>
                <a:latin typeface="Arial" charset="0"/>
              </a:rPr>
              <a:t>— </a:t>
            </a:r>
            <a:r>
              <a:rPr kumimoji="0" lang="zh-CN" altLang="en-US" sz="3200" b="1" dirty="0">
                <a:solidFill>
                  <a:srgbClr val="C00000"/>
                </a:solidFill>
                <a:effectLst>
                  <a:outerShdw blurRad="38100" dist="38100" dir="2700000" algn="tl">
                    <a:srgbClr val="C0C0C0"/>
                  </a:outerShdw>
                </a:effectLst>
                <a:latin typeface="Arial" charset="0"/>
              </a:rPr>
              <a:t>偶极矩</a:t>
            </a:r>
            <a:endParaRPr kumimoji="0" lang="zh-CN" altLang="en-US" sz="3200" b="1" dirty="0">
              <a:solidFill>
                <a:srgbClr val="C00000"/>
              </a:solidFill>
              <a:effectLst>
                <a:outerShdw blurRad="38100" dist="38100" dir="2700000" algn="tl">
                  <a:srgbClr val="C0C0C0"/>
                </a:outerShdw>
              </a:effectLst>
              <a:latin typeface="Arial" charset="0"/>
              <a:sym typeface="Symbol" pitchFamily="18" charset="2"/>
            </a:endParaRPr>
          </a:p>
        </p:txBody>
      </p:sp>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5998843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p:cNvSpPr>
            <a:spLocks noGrp="1"/>
          </p:cNvSpPr>
          <p:nvPr>
            <p:ph type="sldNum" sz="quarter" idx="10"/>
          </p:nvPr>
        </p:nvSpPr>
        <p:spPr/>
        <p:txBody>
          <a:bodyPr/>
          <a:lstStyle/>
          <a:p>
            <a:fld id="{9B15B52C-10DE-4EAD-A87E-E00E93FFD702}" type="slidenum">
              <a:rPr lang="zh-CN" altLang="en-US"/>
              <a:pPr/>
              <a:t>41</a:t>
            </a:fld>
            <a:endParaRPr lang="en-US" altLang="zh-CN"/>
          </a:p>
        </p:txBody>
      </p:sp>
      <p:sp>
        <p:nvSpPr>
          <p:cNvPr id="1551362" name="Text Box 2"/>
          <p:cNvSpPr txBox="1">
            <a:spLocks noChangeArrowheads="1"/>
          </p:cNvSpPr>
          <p:nvPr/>
        </p:nvSpPr>
        <p:spPr bwMode="auto">
          <a:xfrm>
            <a:off x="179512" y="1124744"/>
            <a:ext cx="8778384" cy="2382191"/>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20000"/>
              </a:lnSpc>
              <a:spcAft>
                <a:spcPct val="20000"/>
              </a:spcAft>
              <a:buClr>
                <a:srgbClr val="FF0000"/>
              </a:buClr>
              <a:buFont typeface="Wingdings" pitchFamily="2" charset="2"/>
              <a:buNone/>
            </a:pPr>
            <a:r>
              <a:rPr kumimoji="0" lang="zh-CN" altLang="en-US" b="1" dirty="0"/>
              <a:t>假设</a:t>
            </a:r>
            <a:r>
              <a:rPr kumimoji="0" lang="en-US" altLang="zh-CN" b="1" dirty="0"/>
              <a:t>HX</a:t>
            </a:r>
            <a:r>
              <a:rPr kumimoji="0" lang="zh-CN" altLang="en-US" b="1" dirty="0"/>
              <a:t>分子中</a:t>
            </a:r>
            <a:r>
              <a:rPr kumimoji="0" lang="en-US" altLang="zh-CN" b="1" dirty="0"/>
              <a:t>H</a:t>
            </a:r>
            <a:r>
              <a:rPr kumimoji="0" lang="zh-CN" altLang="en-US" b="1" dirty="0"/>
              <a:t>原子的电子完全偏向于卤素原子一边形成典型的离子键，偶极电荷就应该是一个电子的电荷量，</a:t>
            </a:r>
            <a:r>
              <a:rPr kumimoji="0" lang="en-US" altLang="zh-CN" b="1" i="1" dirty="0"/>
              <a:t>e</a:t>
            </a:r>
            <a:r>
              <a:rPr kumimoji="0" lang="en-US" altLang="zh-CN" b="1" dirty="0"/>
              <a:t>=1.60</a:t>
            </a:r>
            <a:r>
              <a:rPr kumimoji="0" lang="en-US" altLang="zh-CN" b="1" dirty="0">
                <a:sym typeface="Symbol" pitchFamily="18" charset="2"/>
              </a:rPr>
              <a:t></a:t>
            </a:r>
            <a:r>
              <a:rPr kumimoji="0" lang="en-US" altLang="zh-CN" b="1" dirty="0"/>
              <a:t>10</a:t>
            </a:r>
            <a:r>
              <a:rPr kumimoji="0" lang="en-US" altLang="zh-CN" b="1" baseline="30000" dirty="0">
                <a:sym typeface="Symbol" pitchFamily="18" charset="2"/>
              </a:rPr>
              <a:t></a:t>
            </a:r>
            <a:r>
              <a:rPr kumimoji="0" lang="en-US" altLang="zh-CN" b="1" baseline="30000" dirty="0"/>
              <a:t>19</a:t>
            </a:r>
            <a:r>
              <a:rPr kumimoji="0" lang="en-US" altLang="zh-CN" b="1" dirty="0"/>
              <a:t>C</a:t>
            </a:r>
            <a:r>
              <a:rPr kumimoji="0" lang="zh-CN" altLang="en-US" b="1" dirty="0"/>
              <a:t>，此时键长</a:t>
            </a:r>
            <a:r>
              <a:rPr kumimoji="0" lang="en-US" altLang="zh-CN" b="1" dirty="0"/>
              <a:t>(</a:t>
            </a:r>
            <a:r>
              <a:rPr kumimoji="0" lang="en-US" altLang="zh-CN" b="1" i="1" dirty="0"/>
              <a:t>R</a:t>
            </a:r>
            <a:r>
              <a:rPr kumimoji="0" lang="en-US" altLang="zh-CN" b="1" dirty="0"/>
              <a:t>)</a:t>
            </a:r>
            <a:r>
              <a:rPr kumimoji="0" lang="zh-CN" altLang="en-US" b="1" dirty="0"/>
              <a:t>应等于偶极长</a:t>
            </a:r>
            <a:r>
              <a:rPr kumimoji="0" lang="en-US" altLang="zh-CN" b="1" dirty="0"/>
              <a:t>(</a:t>
            </a:r>
            <a:r>
              <a:rPr kumimoji="0" lang="en-US" altLang="zh-CN" b="1" i="1" dirty="0"/>
              <a:t>d</a:t>
            </a:r>
            <a:r>
              <a:rPr kumimoji="0" lang="en-US" altLang="zh-CN" b="1" dirty="0"/>
              <a:t>)</a:t>
            </a:r>
            <a:r>
              <a:rPr kumimoji="0" lang="zh-CN" altLang="en-US" b="1" dirty="0"/>
              <a:t>，此时偶极矩 </a:t>
            </a:r>
            <a:r>
              <a:rPr kumimoji="0" lang="zh-CN" altLang="en-US" b="1" i="1" dirty="0">
                <a:sym typeface="Symbol" pitchFamily="18" charset="2"/>
              </a:rPr>
              <a:t></a:t>
            </a:r>
            <a:r>
              <a:rPr kumimoji="0" lang="zh-CN" altLang="en-US" b="1" baseline="-25000" dirty="0">
                <a:sym typeface="Symbol" pitchFamily="18" charset="2"/>
              </a:rPr>
              <a:t>计 </a:t>
            </a:r>
            <a:r>
              <a:rPr kumimoji="0" lang="en-US" altLang="zh-CN" b="1" dirty="0">
                <a:sym typeface="Symbol" pitchFamily="18" charset="2"/>
              </a:rPr>
              <a:t>= </a:t>
            </a:r>
            <a:r>
              <a:rPr kumimoji="0" lang="en-US" altLang="zh-CN" b="1" i="1" dirty="0" err="1">
                <a:sym typeface="Symbol" pitchFamily="18" charset="2"/>
              </a:rPr>
              <a:t>eR</a:t>
            </a:r>
            <a:r>
              <a:rPr kumimoji="0" lang="zh-CN" altLang="en-US" b="1" dirty="0">
                <a:sym typeface="Symbol" pitchFamily="18" charset="2"/>
              </a:rPr>
              <a:t>。如实验测定的偶极矩为</a:t>
            </a:r>
            <a:r>
              <a:rPr kumimoji="0" lang="zh-CN" altLang="en-US" b="1" i="1" dirty="0">
                <a:sym typeface="Symbol" pitchFamily="18" charset="2"/>
              </a:rPr>
              <a:t></a:t>
            </a:r>
            <a:r>
              <a:rPr kumimoji="0" lang="zh-CN" altLang="en-US" b="1" baseline="-25000" dirty="0">
                <a:sym typeface="Symbol" pitchFamily="18" charset="2"/>
              </a:rPr>
              <a:t>实</a:t>
            </a:r>
            <a:r>
              <a:rPr kumimoji="0" lang="zh-CN" altLang="en-US" b="1" dirty="0">
                <a:sym typeface="Symbol" pitchFamily="18" charset="2"/>
              </a:rPr>
              <a:t>，则有：</a:t>
            </a:r>
          </a:p>
          <a:p>
            <a:pPr eaLnBrk="1" hangingPunct="1">
              <a:lnSpc>
                <a:spcPct val="120000"/>
              </a:lnSpc>
              <a:spcAft>
                <a:spcPct val="20000"/>
              </a:spcAft>
              <a:buClr>
                <a:srgbClr val="FF0000"/>
              </a:buClr>
              <a:buFont typeface="Wingdings" pitchFamily="2" charset="2"/>
              <a:buNone/>
            </a:pPr>
            <a:r>
              <a:rPr kumimoji="0" lang="zh-CN" altLang="en-US" b="1" dirty="0">
                <a:solidFill>
                  <a:schemeClr val="accent2"/>
                </a:solidFill>
              </a:rPr>
              <a:t>       分子的电价性</a:t>
            </a:r>
            <a:r>
              <a:rPr kumimoji="0" lang="en-US" altLang="zh-CN" b="1" dirty="0">
                <a:solidFill>
                  <a:schemeClr val="accent2"/>
                </a:solidFill>
              </a:rPr>
              <a:t>(</a:t>
            </a:r>
            <a:r>
              <a:rPr kumimoji="0" lang="zh-CN" altLang="en-US" b="1" dirty="0">
                <a:solidFill>
                  <a:schemeClr val="accent2"/>
                </a:solidFill>
              </a:rPr>
              <a:t>或离子性</a:t>
            </a:r>
            <a:r>
              <a:rPr kumimoji="0" lang="en-US" altLang="zh-CN" b="1" dirty="0">
                <a:solidFill>
                  <a:schemeClr val="accent2"/>
                </a:solidFill>
              </a:rPr>
              <a:t>)</a:t>
            </a:r>
            <a:r>
              <a:rPr kumimoji="0" lang="zh-CN" altLang="en-US" b="1" dirty="0">
                <a:solidFill>
                  <a:schemeClr val="accent2"/>
                </a:solidFill>
              </a:rPr>
              <a:t>百分数</a:t>
            </a:r>
            <a:r>
              <a:rPr kumimoji="0" lang="en-US" altLang="zh-CN" b="1" dirty="0">
                <a:solidFill>
                  <a:schemeClr val="accent2"/>
                </a:solidFill>
              </a:rPr>
              <a:t>(%) </a:t>
            </a:r>
            <a:r>
              <a:rPr kumimoji="0" lang="en-US" altLang="zh-CN" b="1" dirty="0">
                <a:solidFill>
                  <a:schemeClr val="accent2"/>
                </a:solidFill>
                <a:sym typeface="Symbol" pitchFamily="18" charset="2"/>
              </a:rPr>
              <a:t> (</a:t>
            </a:r>
            <a:r>
              <a:rPr kumimoji="0" lang="en-US" altLang="zh-CN" b="1" i="1" dirty="0">
                <a:solidFill>
                  <a:schemeClr val="accent2"/>
                </a:solidFill>
                <a:sym typeface="Symbol" pitchFamily="18" charset="2"/>
              </a:rPr>
              <a:t></a:t>
            </a:r>
            <a:r>
              <a:rPr kumimoji="0" lang="zh-CN" altLang="en-US" b="1" baseline="-25000" dirty="0">
                <a:solidFill>
                  <a:schemeClr val="accent2"/>
                </a:solidFill>
                <a:sym typeface="Symbol" pitchFamily="18" charset="2"/>
              </a:rPr>
              <a:t>实</a:t>
            </a:r>
            <a:r>
              <a:rPr kumimoji="0" lang="en-US" altLang="zh-CN" b="1" dirty="0">
                <a:solidFill>
                  <a:schemeClr val="accent2"/>
                </a:solidFill>
                <a:sym typeface="Symbol" pitchFamily="18" charset="2"/>
              </a:rPr>
              <a:t>/</a:t>
            </a:r>
            <a:r>
              <a:rPr kumimoji="0" lang="en-US" altLang="zh-CN" b="1" i="1" dirty="0">
                <a:solidFill>
                  <a:schemeClr val="accent2"/>
                </a:solidFill>
                <a:sym typeface="Symbol" pitchFamily="18" charset="2"/>
              </a:rPr>
              <a:t></a:t>
            </a:r>
            <a:r>
              <a:rPr kumimoji="0" lang="zh-CN" altLang="en-US" b="1" baseline="-25000" dirty="0">
                <a:solidFill>
                  <a:schemeClr val="accent2"/>
                </a:solidFill>
                <a:sym typeface="Symbol" pitchFamily="18" charset="2"/>
              </a:rPr>
              <a:t>计</a:t>
            </a:r>
            <a:r>
              <a:rPr kumimoji="0" lang="en-US" altLang="zh-CN" b="1" dirty="0">
                <a:solidFill>
                  <a:schemeClr val="accent2"/>
                </a:solidFill>
                <a:sym typeface="Symbol" pitchFamily="18" charset="2"/>
              </a:rPr>
              <a:t>)  100%</a:t>
            </a:r>
          </a:p>
        </p:txBody>
      </p:sp>
      <p:grpSp>
        <p:nvGrpSpPr>
          <p:cNvPr id="148483" name="Group 16"/>
          <p:cNvGrpSpPr>
            <a:grpSpLocks/>
          </p:cNvGrpSpPr>
          <p:nvPr/>
        </p:nvGrpSpPr>
        <p:grpSpPr bwMode="auto">
          <a:xfrm>
            <a:off x="4860032" y="4005064"/>
            <a:ext cx="3855427" cy="2219325"/>
            <a:chOff x="3312" y="1344"/>
            <a:chExt cx="2784" cy="1580"/>
          </a:xfrm>
        </p:grpSpPr>
        <p:pic>
          <p:nvPicPr>
            <p:cNvPr id="148485" name="Picture 14" descr="npo000229"/>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312" y="1344"/>
              <a:ext cx="2784" cy="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1378" name="Text Box 18"/>
            <p:cNvSpPr txBox="1">
              <a:spLocks noChangeArrowheads="1"/>
            </p:cNvSpPr>
            <p:nvPr/>
          </p:nvSpPr>
          <p:spPr bwMode="auto">
            <a:xfrm>
              <a:off x="3874" y="1998"/>
              <a:ext cx="306" cy="329"/>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solidFill>
                    <a:srgbClr val="0000FF"/>
                  </a:solidFill>
                </a:rPr>
                <a:t>H</a:t>
              </a:r>
            </a:p>
          </p:txBody>
        </p:sp>
        <p:sp>
          <p:nvSpPr>
            <p:cNvPr id="1551379" name="Text Box 19"/>
            <p:cNvSpPr txBox="1">
              <a:spLocks noChangeArrowheads="1"/>
            </p:cNvSpPr>
            <p:nvPr/>
          </p:nvSpPr>
          <p:spPr bwMode="auto">
            <a:xfrm>
              <a:off x="5032" y="1976"/>
              <a:ext cx="356" cy="329"/>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dirty="0">
                  <a:solidFill>
                    <a:srgbClr val="FF0066"/>
                  </a:solidFill>
                </a:rPr>
                <a:t>Cl</a:t>
              </a:r>
              <a:endParaRPr kumimoji="0" lang="en-US" altLang="zh-CN" b="1" dirty="0">
                <a:solidFill>
                  <a:srgbClr val="FF0066"/>
                </a:solidFill>
              </a:endParaRPr>
            </a:p>
          </p:txBody>
        </p:sp>
        <p:sp>
          <p:nvSpPr>
            <p:cNvPr id="1551380" name="Text Box 20"/>
            <p:cNvSpPr txBox="1">
              <a:spLocks noChangeArrowheads="1"/>
            </p:cNvSpPr>
            <p:nvPr/>
          </p:nvSpPr>
          <p:spPr bwMode="auto">
            <a:xfrm>
              <a:off x="4690" y="1443"/>
              <a:ext cx="1023" cy="416"/>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FF0066"/>
                  </a:solidFill>
                  <a:latin typeface="Arial" charset="0"/>
                </a:rPr>
                <a:t>electron rich</a:t>
              </a:r>
            </a:p>
            <a:p>
              <a:pPr algn="ctr" eaLnBrk="0" hangingPunct="0">
                <a:defRPr/>
              </a:pPr>
              <a:r>
                <a:rPr kumimoji="0" lang="en-US" altLang="zh-CN" sz="1600" b="1">
                  <a:solidFill>
                    <a:srgbClr val="FF0066"/>
                  </a:solidFill>
                  <a:latin typeface="Arial" charset="0"/>
                </a:rPr>
                <a:t>region</a:t>
              </a:r>
            </a:p>
          </p:txBody>
        </p:sp>
        <p:sp>
          <p:nvSpPr>
            <p:cNvPr id="1551381" name="Text Box 21"/>
            <p:cNvSpPr txBox="1">
              <a:spLocks noChangeArrowheads="1"/>
            </p:cNvSpPr>
            <p:nvPr/>
          </p:nvSpPr>
          <p:spPr bwMode="auto">
            <a:xfrm>
              <a:off x="3478" y="1607"/>
              <a:ext cx="1080" cy="416"/>
            </a:xfrm>
            <a:prstGeom prst="rect">
              <a:avLst/>
            </a:prstGeom>
            <a:noFill/>
            <a:ln w="9525">
              <a:noFill/>
              <a:miter lim="800000"/>
              <a:headEnd/>
              <a:tailEnd/>
            </a:ln>
            <a:effectLst/>
          </p:spPr>
          <p:txBody>
            <a:bodyPr wrap="none">
              <a:spAutoFit/>
            </a:bodyPr>
            <a:lstStyle/>
            <a:p>
              <a:pPr algn="ctr" eaLnBrk="0" hangingPunct="0">
                <a:defRPr/>
              </a:pPr>
              <a:r>
                <a:rPr kumimoji="0" lang="en-US" altLang="zh-CN" sz="1600" b="1">
                  <a:solidFill>
                    <a:srgbClr val="0000FF"/>
                  </a:solidFill>
                  <a:latin typeface="Arial" charset="0"/>
                </a:rPr>
                <a:t>electron poor</a:t>
              </a:r>
            </a:p>
            <a:p>
              <a:pPr algn="ctr" eaLnBrk="0" hangingPunct="0">
                <a:defRPr/>
              </a:pPr>
              <a:r>
                <a:rPr kumimoji="0" lang="en-US" altLang="zh-CN" sz="1600" b="1">
                  <a:solidFill>
                    <a:srgbClr val="0000FF"/>
                  </a:solidFill>
                  <a:latin typeface="Arial" charset="0"/>
                </a:rPr>
                <a:t>region</a:t>
              </a:r>
            </a:p>
          </p:txBody>
        </p:sp>
        <p:sp>
          <p:nvSpPr>
            <p:cNvPr id="1551382" name="Text Box 22"/>
            <p:cNvSpPr txBox="1">
              <a:spLocks noChangeArrowheads="1"/>
            </p:cNvSpPr>
            <p:nvPr/>
          </p:nvSpPr>
          <p:spPr bwMode="auto">
            <a:xfrm>
              <a:off x="3931" y="2518"/>
              <a:ext cx="369" cy="329"/>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0000FF"/>
                  </a:solidFill>
                  <a:sym typeface="Symbol" pitchFamily="18" charset="2"/>
                </a:rPr>
                <a:t></a:t>
              </a:r>
              <a:r>
                <a:rPr kumimoji="0" lang="en-US" altLang="zh-CN" b="1">
                  <a:solidFill>
                    <a:srgbClr val="0000FF"/>
                  </a:solidFill>
                </a:rPr>
                <a:t>+</a:t>
              </a:r>
            </a:p>
          </p:txBody>
        </p:sp>
        <p:sp>
          <p:nvSpPr>
            <p:cNvPr id="1551383" name="Text Box 23"/>
            <p:cNvSpPr txBox="1">
              <a:spLocks noChangeArrowheads="1"/>
            </p:cNvSpPr>
            <p:nvPr/>
          </p:nvSpPr>
          <p:spPr bwMode="auto">
            <a:xfrm>
              <a:off x="5093" y="2485"/>
              <a:ext cx="365" cy="329"/>
            </a:xfrm>
            <a:prstGeom prst="rect">
              <a:avLst/>
            </a:prstGeom>
            <a:noFill/>
            <a:ln w="9525">
              <a:noFill/>
              <a:miter lim="800000"/>
              <a:headEnd/>
              <a:tailEnd/>
            </a:ln>
            <a:effectLst/>
          </p:spPr>
          <p:txBody>
            <a:bodyPr wrap="none">
              <a:spAutoFit/>
            </a:bodyPr>
            <a:lstStyle/>
            <a:p>
              <a:pPr eaLnBrk="0" hangingPunct="0">
                <a:defRPr/>
              </a:pPr>
              <a:r>
                <a:rPr kumimoji="0" lang="en-US" altLang="zh-CN" b="1">
                  <a:solidFill>
                    <a:srgbClr val="FF0066"/>
                  </a:solidFill>
                  <a:sym typeface="Symbol" pitchFamily="18" charset="2"/>
                </a:rPr>
                <a:t></a:t>
              </a:r>
              <a:endParaRPr kumimoji="0" lang="en-US" altLang="zh-CN" b="1">
                <a:solidFill>
                  <a:srgbClr val="FF0066"/>
                </a:solidFill>
              </a:endParaRPr>
            </a:p>
          </p:txBody>
        </p:sp>
        <p:sp>
          <p:nvSpPr>
            <p:cNvPr id="148492" name="Line 24"/>
            <p:cNvSpPr>
              <a:spLocks noChangeShapeType="1"/>
            </p:cNvSpPr>
            <p:nvPr/>
          </p:nvSpPr>
          <p:spPr bwMode="auto">
            <a:xfrm>
              <a:off x="4047" y="2418"/>
              <a:ext cx="1199"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48493" name="Line 25"/>
            <p:cNvSpPr>
              <a:spLocks noChangeShapeType="1"/>
            </p:cNvSpPr>
            <p:nvPr/>
          </p:nvSpPr>
          <p:spPr bwMode="auto">
            <a:xfrm>
              <a:off x="4124" y="2351"/>
              <a:ext cx="0" cy="13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8495" name="Rectangle 15"/>
          <p:cNvSpPr>
            <a:spLocks noChangeArrowheads="1"/>
          </p:cNvSpPr>
          <p:nvPr/>
        </p:nvSpPr>
        <p:spPr bwMode="auto">
          <a:xfrm>
            <a:off x="1595467" y="153448"/>
            <a:ext cx="6288901" cy="62671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pPr>
              <a:lnSpc>
                <a:spcPct val="120000"/>
              </a:lnSpc>
              <a:spcAft>
                <a:spcPct val="50000"/>
              </a:spcAft>
              <a:buClr>
                <a:srgbClr val="FF0000"/>
              </a:buClr>
              <a:buFont typeface="Wingdings" pitchFamily="2" charset="2"/>
              <a:buNone/>
            </a:pPr>
            <a:r>
              <a:rPr kumimoji="0" lang="zh-CN" altLang="en-US" sz="3200" b="1" dirty="0">
                <a:solidFill>
                  <a:srgbClr val="C00000"/>
                </a:solidFill>
                <a:effectLst>
                  <a:outerShdw blurRad="38100" dist="38100" dir="2700000" algn="tl">
                    <a:srgbClr val="C0C0C0"/>
                  </a:outerShdw>
                </a:effectLst>
              </a:rPr>
              <a:t>分子电价性 </a:t>
            </a:r>
            <a:r>
              <a:rPr kumimoji="0" lang="en-US" altLang="zh-CN" sz="3200" b="1" dirty="0">
                <a:solidFill>
                  <a:srgbClr val="C00000"/>
                </a:solidFill>
                <a:effectLst>
                  <a:outerShdw blurRad="38100" dist="38100" dir="2700000" algn="tl">
                    <a:srgbClr val="C0C0C0"/>
                  </a:outerShdw>
                </a:effectLst>
              </a:rPr>
              <a:t>(</a:t>
            </a:r>
            <a:r>
              <a:rPr kumimoji="0" lang="zh-CN" altLang="en-US" sz="3200" b="1" dirty="0">
                <a:solidFill>
                  <a:srgbClr val="C00000"/>
                </a:solidFill>
                <a:effectLst>
                  <a:outerShdw blurRad="38100" dist="38100" dir="2700000" algn="tl">
                    <a:srgbClr val="C0C0C0"/>
                  </a:outerShdw>
                </a:effectLst>
              </a:rPr>
              <a:t>或离子性</a:t>
            </a:r>
            <a:r>
              <a:rPr kumimoji="0" lang="en-US" altLang="zh-CN" sz="3200" b="1" dirty="0">
                <a:solidFill>
                  <a:srgbClr val="C00000"/>
                </a:solidFill>
                <a:effectLst>
                  <a:outerShdw blurRad="38100" dist="38100" dir="2700000" algn="tl">
                    <a:srgbClr val="C0C0C0"/>
                  </a:outerShdw>
                </a:effectLst>
              </a:rPr>
              <a:t>)</a:t>
            </a:r>
            <a:r>
              <a:rPr kumimoji="0" lang="zh-CN" altLang="en-US" sz="3200" b="1" dirty="0">
                <a:solidFill>
                  <a:srgbClr val="C00000"/>
                </a:solidFill>
                <a:effectLst>
                  <a:outerShdw blurRad="38100" dist="38100" dir="2700000" algn="tl">
                    <a:srgbClr val="C0C0C0"/>
                  </a:outerShdw>
                </a:effectLst>
              </a:rPr>
              <a:t>百分数 </a:t>
            </a:r>
            <a:r>
              <a:rPr kumimoji="0" lang="en-US" altLang="zh-CN" sz="3200" b="1" dirty="0">
                <a:solidFill>
                  <a:srgbClr val="C00000"/>
                </a:solidFill>
                <a:effectLst>
                  <a:outerShdw blurRad="38100" dist="38100" dir="2700000" algn="tl">
                    <a:srgbClr val="C0C0C0"/>
                  </a:outerShdw>
                </a:effectLst>
              </a:rPr>
              <a:t>(%)</a:t>
            </a:r>
          </a:p>
        </p:txBody>
      </p:sp>
      <p:sp>
        <p:nvSpPr>
          <p:cNvPr id="15" name="矩形 14"/>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16" name="Picture 4" descr="FG11_14">
            <a:extLst>
              <a:ext uri="{FF2B5EF4-FFF2-40B4-BE49-F238E27FC236}">
                <a16:creationId xmlns:a16="http://schemas.microsoft.com/office/drawing/2014/main" id="{0837D863-EA2E-3C42-BCE7-887696F68BB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38636" y="4005064"/>
            <a:ext cx="4518794" cy="2141372"/>
          </a:xfrm>
          <a:prstGeom prst="rect">
            <a:avLst/>
          </a:prstGeom>
          <a:noFill/>
        </p:spPr>
      </p:pic>
    </p:spTree>
    <p:extLst>
      <p:ext uri="{BB962C8B-B14F-4D97-AF65-F5344CB8AC3E}">
        <p14:creationId xmlns:p14="http://schemas.microsoft.com/office/powerpoint/2010/main" val="198311468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1"/>
          <p:cNvSpPr>
            <a:spLocks noGrp="1"/>
          </p:cNvSpPr>
          <p:nvPr>
            <p:ph type="sldNum" sz="quarter" idx="10"/>
          </p:nvPr>
        </p:nvSpPr>
        <p:spPr/>
        <p:txBody>
          <a:bodyPr/>
          <a:lstStyle/>
          <a:p>
            <a:fld id="{2411C40C-2CEF-46BA-A204-4567901FAFDA}" type="slidenum">
              <a:rPr lang="zh-CN" altLang="en-US"/>
              <a:pPr/>
              <a:t>42</a:t>
            </a:fld>
            <a:endParaRPr lang="en-US" altLang="zh-CN"/>
          </a:p>
        </p:txBody>
      </p:sp>
      <p:graphicFrame>
        <p:nvGraphicFramePr>
          <p:cNvPr id="2156" name="Group 108"/>
          <p:cNvGraphicFramePr>
            <a:graphicFrameLocks noGrp="1"/>
          </p:cNvGraphicFramePr>
          <p:nvPr/>
        </p:nvGraphicFramePr>
        <p:xfrm>
          <a:off x="611560" y="1355312"/>
          <a:ext cx="7974623" cy="4305936"/>
        </p:xfrm>
        <a:graphic>
          <a:graphicData uri="http://schemas.openxmlformats.org/drawingml/2006/table">
            <a:tbl>
              <a:tblPr/>
              <a:tblGrid>
                <a:gridCol w="984738">
                  <a:extLst>
                    <a:ext uri="{9D8B030D-6E8A-4147-A177-3AD203B41FA5}">
                      <a16:colId xmlns:a16="http://schemas.microsoft.com/office/drawing/2014/main" val="20000"/>
                    </a:ext>
                  </a:extLst>
                </a:gridCol>
                <a:gridCol w="1046285">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209800">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736600">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分子</a:t>
                      </a:r>
                    </a:p>
                  </a:txBody>
                  <a:tcPr marL="84406" marR="84406"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R</a:t>
                      </a: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/pm</a:t>
                      </a:r>
                      <a:endParaRPr kumimoji="1" lang="zh-CN"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endParaRP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t>
                      </a:r>
                      <a:r>
                        <a:rPr kumimoji="0" lang="en-US" altLang="zh-CN" sz="2400" b="1" i="1"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cal</a:t>
                      </a: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=eR /D</a:t>
                      </a:r>
                      <a:endParaRPr kumimoji="0" lang="zh-CN"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endParaRP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t>
                      </a:r>
                      <a:r>
                        <a:rPr kumimoji="0" lang="en-US" altLang="zh-CN" sz="2400" b="1" i="1"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exp</a:t>
                      </a: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 /D</a:t>
                      </a:r>
                      <a:endParaRPr kumimoji="0" lang="zh-CN"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endParaRP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离子性%</a:t>
                      </a: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 </a:t>
                      </a: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a:t>
                      </a:r>
                      <a:r>
                        <a:rPr kumimoji="0" lang="en-US" altLang="zh-CN" sz="2400" b="1" i="1"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exp</a:t>
                      </a:r>
                      <a:r>
                        <a:rPr kumimoji="0" lang="en-US" altLang="zh-CN" sz="2400" b="1" i="1" u="none" strike="noStrike" cap="none" normalizeH="0" baseline="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 /</a:t>
                      </a:r>
                      <a:r>
                        <a:rPr kumimoji="0" lang="en-US" altLang="zh-CN" sz="2400" b="1" i="1"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rPr>
                        <a:t>cal</a:t>
                      </a:r>
                      <a:endParaRPr kumimoji="0" lang="zh-CN" altLang="zh-CN" sz="2400" b="1" i="1"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宋体" pitchFamily="2" charset="-122"/>
                        <a:sym typeface="Symbol" pitchFamily="18" charset="2"/>
                      </a:endParaRPr>
                    </a:p>
                  </a:txBody>
                  <a:tcPr marL="84406" marR="84406"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79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H</a:t>
                      </a:r>
                      <a:r>
                        <a:rPr kumimoji="1" lang="en-US" altLang="zh-CN" sz="2400" b="0"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黑体" pitchFamily="2" charset="-122"/>
                        </a:rPr>
                        <a:t>2</a:t>
                      </a:r>
                    </a:p>
                  </a:txBody>
                  <a:tcPr marL="84406" marR="84406" anchor="ctr" horzOverflow="overflow">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74.6</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3.54</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0.00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a:t>
                      </a:r>
                    </a:p>
                  </a:txBody>
                  <a:tcPr marL="84406" marR="84406" anchor="ctr" horzOverflow="overflow">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F</a:t>
                      </a:r>
                      <a:r>
                        <a:rPr kumimoji="1" lang="en-US" altLang="zh-CN" sz="2400" b="0" i="0" u="none" strike="noStrike" cap="none" normalizeH="0" baseline="-25000">
                          <a:ln>
                            <a:noFill/>
                          </a:ln>
                          <a:solidFill>
                            <a:schemeClr val="tx1"/>
                          </a:solidFill>
                          <a:effectLst>
                            <a:outerShdw blurRad="38100" dist="38100" dir="2700000" algn="tl">
                              <a:srgbClr val="C0C0C0"/>
                            </a:outerShdw>
                          </a:effectLst>
                          <a:latin typeface="Times New Roman" pitchFamily="18" charset="0"/>
                          <a:ea typeface="黑体" pitchFamily="2" charset="-122"/>
                        </a:rPr>
                        <a:t>2</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142</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6.80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0.00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2"/>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HI</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160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7.67</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0.42</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5</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3"/>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HBr</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141</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6.77</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0.80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12</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4"/>
                  </a:ext>
                </a:extLst>
              </a:tr>
              <a:tr h="579438">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FF0000"/>
                          </a:solidFill>
                          <a:effectLst>
                            <a:outerShdw blurRad="38100" dist="38100" dir="2700000" algn="tl">
                              <a:srgbClr val="C0C0C0"/>
                            </a:outerShdw>
                          </a:effectLst>
                          <a:latin typeface="Times New Roman" pitchFamily="18" charset="0"/>
                          <a:ea typeface="黑体" pitchFamily="2" charset="-122"/>
                        </a:rPr>
                        <a:t>HCl</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FF0000"/>
                          </a:solidFill>
                          <a:effectLst>
                            <a:outerShdw blurRad="38100" dist="38100" dir="2700000" algn="tl">
                              <a:srgbClr val="C0C0C0"/>
                            </a:outerShdw>
                          </a:effectLst>
                          <a:latin typeface="Times New Roman" pitchFamily="18" charset="0"/>
                          <a:ea typeface="黑体" pitchFamily="2" charset="-122"/>
                        </a:rPr>
                        <a:t>127</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FF0000"/>
                          </a:solidFill>
                          <a:effectLst>
                            <a:outerShdw blurRad="38100" dist="38100" dir="2700000" algn="tl">
                              <a:srgbClr val="C0C0C0"/>
                            </a:outerShdw>
                          </a:effectLst>
                          <a:latin typeface="Times New Roman" pitchFamily="18" charset="0"/>
                          <a:ea typeface="黑体" pitchFamily="2" charset="-122"/>
                        </a:rPr>
                        <a:t>6.10</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FF0000"/>
                          </a:solidFill>
                          <a:effectLst>
                            <a:outerShdw blurRad="38100" dist="38100" dir="2700000" algn="tl">
                              <a:srgbClr val="C0C0C0"/>
                            </a:outerShdw>
                          </a:effectLst>
                          <a:latin typeface="Times New Roman" pitchFamily="18" charset="0"/>
                          <a:ea typeface="黑体" pitchFamily="2" charset="-122"/>
                        </a:rPr>
                        <a:t>1.08</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rgbClr val="FF0000"/>
                          </a:solidFill>
                          <a:effectLst>
                            <a:outerShdw blurRad="38100" dist="38100" dir="2700000" algn="tl">
                              <a:srgbClr val="C0C0C0"/>
                            </a:outerShdw>
                          </a:effectLst>
                          <a:latin typeface="Times New Roman" pitchFamily="18" charset="0"/>
                          <a:ea typeface="黑体" pitchFamily="2" charset="-122"/>
                        </a:rPr>
                        <a:t>18</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a:noFill/>
                    </a:lnB>
                    <a:lnTlToBr>
                      <a:noFill/>
                    </a:lnTlToBr>
                    <a:lnBlToTr>
                      <a:noFill/>
                    </a:lnBlToTr>
                    <a:noFill/>
                  </a:tcPr>
                </a:tc>
                <a:extLst>
                  <a:ext uri="{0D108BD9-81ED-4DB2-BD59-A6C34878D82A}">
                    <a16:rowId xmlns:a16="http://schemas.microsoft.com/office/drawing/2014/main" val="10005"/>
                  </a:ext>
                </a:extLst>
              </a:tr>
              <a:tr h="581025">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HF</a:t>
                      </a:r>
                    </a:p>
                  </a:txBody>
                  <a:tcPr marL="84406" marR="84406" anchor="ctr" horzOverflow="overflow">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91.7</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4.41</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a:ln>
                            <a:noFill/>
                          </a:ln>
                          <a:solidFill>
                            <a:schemeClr val="tx1"/>
                          </a:solidFill>
                          <a:effectLst>
                            <a:outerShdw blurRad="38100" dist="38100" dir="2700000" algn="tl">
                              <a:srgbClr val="C0C0C0"/>
                            </a:outerShdw>
                          </a:effectLst>
                          <a:latin typeface="Times New Roman" pitchFamily="18" charset="0"/>
                          <a:ea typeface="黑体" pitchFamily="2" charset="-122"/>
                        </a:rPr>
                        <a:t>1.91</a:t>
                      </a:r>
                    </a:p>
                  </a:txBody>
                  <a:tcPr marL="84406" marR="84406"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kumimoji="1" sz="2800" b="1">
                          <a:solidFill>
                            <a:srgbClr val="006600"/>
                          </a:solidFill>
                          <a:latin typeface="Times New Roman" pitchFamily="18" charset="0"/>
                          <a:ea typeface="宋体" pitchFamily="2" charset="-122"/>
                        </a:defRPr>
                      </a:lvl1pPr>
                      <a:lvl2pPr marL="742950" indent="-285750">
                        <a:spcBef>
                          <a:spcPct val="20000"/>
                        </a:spcBef>
                        <a:defRPr kumimoji="1" sz="2400" b="1">
                          <a:solidFill>
                            <a:srgbClr val="660066"/>
                          </a:solidFill>
                          <a:latin typeface="Times New Roman" pitchFamily="18" charset="0"/>
                          <a:ea typeface="宋体" pitchFamily="2" charset="-122"/>
                        </a:defRPr>
                      </a:lvl2pPr>
                      <a:lvl3pPr marL="1143000" indent="-228600">
                        <a:spcBef>
                          <a:spcPct val="20000"/>
                        </a:spcBef>
                        <a:defRPr kumimoji="1" sz="2000" b="1">
                          <a:solidFill>
                            <a:srgbClr val="990000"/>
                          </a:solidFill>
                          <a:latin typeface="Times New Roman" pitchFamily="18" charset="0"/>
                          <a:ea typeface="宋体" pitchFamily="2" charset="-122"/>
                        </a:defRPr>
                      </a:lvl3pPr>
                      <a:lvl4pPr marL="1600200" indent="-228600">
                        <a:spcBef>
                          <a:spcPct val="20000"/>
                        </a:spcBef>
                        <a:defRPr kumimoji="1">
                          <a:solidFill>
                            <a:schemeClr val="tx1"/>
                          </a:solidFill>
                          <a:latin typeface="Times New Roman" pitchFamily="18" charset="0"/>
                          <a:ea typeface="宋体" pitchFamily="2" charset="-122"/>
                        </a:defRPr>
                      </a:lvl4pPr>
                      <a:lvl5pPr marL="2057400" indent="-228600">
                        <a:spcBef>
                          <a:spcPct val="20000"/>
                        </a:spcBef>
                        <a:defRPr kumimoji="1">
                          <a:solidFill>
                            <a:schemeClr val="tx1"/>
                          </a:solidFill>
                          <a:latin typeface="Times New Roman" pitchFamily="18" charset="0"/>
                          <a:ea typeface="宋体" pitchFamily="2" charset="-122"/>
                        </a:defRPr>
                      </a:lvl5pPr>
                      <a:lvl6pPr marL="2514600" indent="-228600" fontAlgn="base">
                        <a:spcBef>
                          <a:spcPct val="20000"/>
                        </a:spcBef>
                        <a:spcAft>
                          <a:spcPct val="0"/>
                        </a:spcAft>
                        <a:defRPr kumimoji="1">
                          <a:solidFill>
                            <a:schemeClr val="tx1"/>
                          </a:solidFill>
                          <a:latin typeface="Times New Roman" pitchFamily="18" charset="0"/>
                          <a:ea typeface="宋体" pitchFamily="2" charset="-122"/>
                        </a:defRPr>
                      </a:lvl6pPr>
                      <a:lvl7pPr marL="2971800" indent="-228600" fontAlgn="base">
                        <a:spcBef>
                          <a:spcPct val="20000"/>
                        </a:spcBef>
                        <a:spcAft>
                          <a:spcPct val="0"/>
                        </a:spcAft>
                        <a:defRPr kumimoji="1">
                          <a:solidFill>
                            <a:schemeClr val="tx1"/>
                          </a:solidFill>
                          <a:latin typeface="Times New Roman" pitchFamily="18" charset="0"/>
                          <a:ea typeface="宋体" pitchFamily="2" charset="-122"/>
                        </a:defRPr>
                      </a:lvl7pPr>
                      <a:lvl8pPr marL="3429000" indent="-228600" fontAlgn="base">
                        <a:spcBef>
                          <a:spcPct val="20000"/>
                        </a:spcBef>
                        <a:spcAft>
                          <a:spcPct val="0"/>
                        </a:spcAft>
                        <a:defRPr kumimoji="1">
                          <a:solidFill>
                            <a:schemeClr val="tx1"/>
                          </a:solidFill>
                          <a:latin typeface="Times New Roman" pitchFamily="18" charset="0"/>
                          <a:ea typeface="宋体" pitchFamily="2" charset="-122"/>
                        </a:defRPr>
                      </a:lvl8pPr>
                      <a:lvl9pPr marL="3886200" indent="-228600" fontAlgn="base">
                        <a:spcBef>
                          <a:spcPct val="20000"/>
                        </a:spcBef>
                        <a:spcAft>
                          <a:spcPct val="0"/>
                        </a:spcAft>
                        <a:defRPr kumimoji="1">
                          <a:solidFill>
                            <a:schemeClr val="tx1"/>
                          </a:solidFill>
                          <a:latin typeface="Times New Roman" pitchFamily="18" charset="0"/>
                          <a:ea typeface="宋体"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a typeface="黑体" pitchFamily="2" charset="-122"/>
                        </a:rPr>
                        <a:t>41</a:t>
                      </a:r>
                    </a:p>
                  </a:txBody>
                  <a:tcPr marL="84406" marR="84406" anchor="ctr" horzOverflow="overflow">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1552442" name="Text Box 58"/>
          <p:cNvSpPr txBox="1">
            <a:spLocks noChangeArrowheads="1"/>
          </p:cNvSpPr>
          <p:nvPr/>
        </p:nvSpPr>
        <p:spPr bwMode="auto">
          <a:xfrm>
            <a:off x="2699792" y="188640"/>
            <a:ext cx="3892412" cy="5847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r>
              <a:rPr kumimoji="0" lang="zh-CN" altLang="en-US" sz="3200" b="1" dirty="0">
                <a:solidFill>
                  <a:srgbClr val="C00000"/>
                </a:solidFill>
                <a:effectLst>
                  <a:outerShdw blurRad="38100" dist="38100" dir="2700000" algn="tl">
                    <a:srgbClr val="C0C0C0"/>
                  </a:outerShdw>
                </a:effectLst>
              </a:rPr>
              <a:t>卤化氢的电价性比较</a:t>
            </a:r>
          </a:p>
        </p:txBody>
      </p:sp>
      <p:sp>
        <p:nvSpPr>
          <p:cNvPr id="6" name="矩形 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74952594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3"/>
          <p:cNvSpPr>
            <a:spLocks noGrp="1"/>
          </p:cNvSpPr>
          <p:nvPr>
            <p:ph type="sldNum" sz="quarter" idx="10"/>
          </p:nvPr>
        </p:nvSpPr>
        <p:spPr/>
        <p:txBody>
          <a:bodyPr/>
          <a:lstStyle/>
          <a:p>
            <a:fld id="{A25F8F38-39BE-4EDD-A659-CE912C61FBBD}" type="slidenum">
              <a:rPr lang="zh-CN" altLang="en-US"/>
              <a:pPr/>
              <a:t>43</a:t>
            </a:fld>
            <a:endParaRPr lang="en-US" altLang="zh-CN"/>
          </a:p>
        </p:txBody>
      </p:sp>
      <p:sp>
        <p:nvSpPr>
          <p:cNvPr id="274434" name="Rectangle 2"/>
          <p:cNvSpPr>
            <a:spLocks noGrp="1" noChangeArrowheads="1"/>
          </p:cNvSpPr>
          <p:nvPr>
            <p:ph type="title"/>
          </p:nvPr>
        </p:nvSpPr>
        <p:spPr>
          <a:xfrm>
            <a:off x="2339752" y="260648"/>
            <a:ext cx="4700954" cy="490537"/>
          </a:xfrm>
        </p:spPr>
        <p:txBody>
          <a:bodyPr/>
          <a:lstStyle/>
          <a:p>
            <a:r>
              <a:rPr lang="zh-CN" altLang="en-US" sz="3200" dirty="0">
                <a:solidFill>
                  <a:srgbClr val="C00000"/>
                </a:solidFill>
              </a:rPr>
              <a:t>离子键的属性变化</a:t>
            </a:r>
          </a:p>
        </p:txBody>
      </p:sp>
      <p:sp>
        <p:nvSpPr>
          <p:cNvPr id="274436" name="Text Box 4"/>
          <p:cNvSpPr txBox="1">
            <a:spLocks noChangeArrowheads="1"/>
          </p:cNvSpPr>
          <p:nvPr/>
        </p:nvSpPr>
        <p:spPr bwMode="auto">
          <a:xfrm>
            <a:off x="483470" y="1052513"/>
            <a:ext cx="54441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kumimoji="0" lang="zh-CN" altLang="en-US" b="1"/>
              <a:t>离子键中键的极性与元素电负性的关系</a:t>
            </a:r>
          </a:p>
        </p:txBody>
      </p:sp>
      <p:sp>
        <p:nvSpPr>
          <p:cNvPr id="274437" name="Rectangle 5"/>
          <p:cNvSpPr>
            <a:spLocks noChangeArrowheads="1"/>
          </p:cNvSpPr>
          <p:nvPr/>
        </p:nvSpPr>
        <p:spPr bwMode="auto">
          <a:xfrm>
            <a:off x="4173416" y="4868864"/>
            <a:ext cx="4652597" cy="1421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66FF33"/>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20000"/>
              </a:lnSpc>
            </a:pPr>
            <a:r>
              <a:rPr kumimoji="0" lang="zh-CN" altLang="en-US" b="1">
                <a:ea typeface="宋体" pitchFamily="2" charset="-122"/>
              </a:rPr>
              <a:t>可用 </a:t>
            </a:r>
            <a:r>
              <a:rPr kumimoji="0" lang="en-US" altLang="zh-CN" b="1" i="1">
                <a:ea typeface="宋体" pitchFamily="2" charset="-122"/>
              </a:rPr>
              <a:t>Hannay  &amp;  Smyth</a:t>
            </a:r>
            <a:r>
              <a:rPr kumimoji="0" lang="en-US" altLang="zh-CN" b="1">
                <a:ea typeface="宋体" pitchFamily="2" charset="-122"/>
              </a:rPr>
              <a:t>   </a:t>
            </a:r>
            <a:r>
              <a:rPr kumimoji="0" lang="zh-CN" altLang="en-US" b="1">
                <a:ea typeface="宋体" pitchFamily="2" charset="-122"/>
              </a:rPr>
              <a:t>公式来计算键的离子性：</a:t>
            </a:r>
          </a:p>
          <a:p>
            <a:pPr eaLnBrk="0" hangingPunct="0">
              <a:lnSpc>
                <a:spcPct val="120000"/>
              </a:lnSpc>
            </a:pPr>
            <a:r>
              <a:rPr kumimoji="0" lang="zh-CN" altLang="en-US" b="1"/>
              <a:t>离子性</a:t>
            </a:r>
            <a:r>
              <a:rPr kumimoji="0" lang="en-US" altLang="zh-CN" b="1">
                <a:ea typeface="宋体" pitchFamily="2" charset="-122"/>
              </a:rPr>
              <a:t>% </a:t>
            </a:r>
            <a:r>
              <a:rPr kumimoji="0" lang="zh-CN" altLang="en-US" b="1">
                <a:ea typeface="宋体" pitchFamily="2" charset="-122"/>
              </a:rPr>
              <a:t>=16</a:t>
            </a:r>
            <a:r>
              <a:rPr kumimoji="0" lang="en-US" altLang="zh-CN" b="1">
                <a:ea typeface="宋体" pitchFamily="2" charset="-122"/>
              </a:rPr>
              <a:t>(△x)+3.5 (△x)</a:t>
            </a:r>
            <a:r>
              <a:rPr kumimoji="0" lang="en-US" altLang="zh-CN" b="1" baseline="30000">
                <a:ea typeface="宋体" pitchFamily="2" charset="-122"/>
              </a:rPr>
              <a:t>2</a:t>
            </a:r>
            <a:r>
              <a:rPr kumimoji="0" lang="en-US" altLang="zh-CN" b="1">
                <a:ea typeface="宋体" pitchFamily="2" charset="-122"/>
              </a:rPr>
              <a:t> </a:t>
            </a:r>
            <a:endParaRPr kumimoji="0" lang="zh-CN" altLang="en-US" b="1">
              <a:ea typeface="宋体" pitchFamily="2" charset="-122"/>
            </a:endParaRPr>
          </a:p>
        </p:txBody>
      </p:sp>
      <p:pic>
        <p:nvPicPr>
          <p:cNvPr id="274438" name="Picture 6" descr="tu2"/>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03385" y="4354514"/>
            <a:ext cx="3235569" cy="2314575"/>
          </a:xfrm>
          <a:prstGeom prst="rect">
            <a:avLst/>
          </a:prstGeom>
          <a:noFill/>
          <a:extLst>
            <a:ext uri="{909E8E84-426E-40DD-AFC4-6F175D3DCCD1}">
              <a14:hiddenFill xmlns:a14="http://schemas.microsoft.com/office/drawing/2010/main">
                <a:solidFill>
                  <a:srgbClr val="FFFFFF"/>
                </a:solidFill>
              </a14:hiddenFill>
            </a:ext>
          </a:extLst>
        </p:spPr>
      </p:pic>
      <p:grpSp>
        <p:nvGrpSpPr>
          <p:cNvPr id="274439" name="Group 7"/>
          <p:cNvGrpSpPr>
            <a:grpSpLocks/>
          </p:cNvGrpSpPr>
          <p:nvPr/>
        </p:nvGrpSpPr>
        <p:grpSpPr bwMode="auto">
          <a:xfrm>
            <a:off x="683568" y="1687513"/>
            <a:ext cx="7829055" cy="2544762"/>
            <a:chOff x="480" y="672"/>
            <a:chExt cx="4896" cy="1603"/>
          </a:xfrm>
        </p:grpSpPr>
        <p:sp>
          <p:nvSpPr>
            <p:cNvPr id="274440" name="Rectangle 8"/>
            <p:cNvSpPr>
              <a:spLocks noChangeArrowheads="1"/>
            </p:cNvSpPr>
            <p:nvPr/>
          </p:nvSpPr>
          <p:spPr bwMode="auto">
            <a:xfrm>
              <a:off x="480" y="672"/>
              <a:ext cx="4800" cy="1603"/>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endParaRPr kumimoji="0" lang="zh-CN" altLang="en-US" sz="3200">
                <a:ea typeface="宋体" pitchFamily="2" charset="-122"/>
              </a:endParaRPr>
            </a:p>
          </p:txBody>
        </p:sp>
        <p:sp>
          <p:nvSpPr>
            <p:cNvPr id="274441" name="Text Box 9"/>
            <p:cNvSpPr txBox="1">
              <a:spLocks noChangeArrowheads="1"/>
            </p:cNvSpPr>
            <p:nvPr/>
          </p:nvSpPr>
          <p:spPr bwMode="auto">
            <a:xfrm>
              <a:off x="816" y="1200"/>
              <a:ext cx="4032" cy="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90000"/>
                </a:lnSpc>
              </a:pPr>
              <a:r>
                <a:rPr lang="zh-CN" altLang="en-US" sz="1400" b="1">
                  <a:ea typeface="宋体" pitchFamily="2" charset="-122"/>
                </a:rPr>
                <a:t>0.2                               1                                                1.8                              55</a:t>
              </a:r>
            </a:p>
            <a:p>
              <a:pPr>
                <a:lnSpc>
                  <a:spcPct val="90000"/>
                </a:lnSpc>
              </a:pPr>
              <a:r>
                <a:rPr lang="zh-CN" altLang="en-US" sz="1400" b="1">
                  <a:ea typeface="宋体" pitchFamily="2" charset="-122"/>
                </a:rPr>
                <a:t>0.4                               4                                                2.0                              63</a:t>
              </a:r>
            </a:p>
            <a:p>
              <a:pPr>
                <a:lnSpc>
                  <a:spcPct val="90000"/>
                </a:lnSpc>
              </a:pPr>
              <a:r>
                <a:rPr lang="zh-CN" altLang="en-US" sz="1400" b="1">
                  <a:ea typeface="宋体" pitchFamily="2" charset="-122"/>
                </a:rPr>
                <a:t>0.6                               9                                                2.2                              70</a:t>
              </a:r>
            </a:p>
            <a:p>
              <a:pPr>
                <a:lnSpc>
                  <a:spcPct val="90000"/>
                </a:lnSpc>
              </a:pPr>
              <a:r>
                <a:rPr lang="zh-CN" altLang="en-US" sz="1400" b="1">
                  <a:ea typeface="宋体" pitchFamily="2" charset="-122"/>
                </a:rPr>
                <a:t>0.8                              15                                               2.4                              76</a:t>
              </a:r>
            </a:p>
            <a:p>
              <a:pPr>
                <a:lnSpc>
                  <a:spcPct val="90000"/>
                </a:lnSpc>
              </a:pPr>
              <a:r>
                <a:rPr lang="zh-CN" altLang="en-US" sz="1400" b="1">
                  <a:ea typeface="宋体" pitchFamily="2" charset="-122"/>
                </a:rPr>
                <a:t>1.0                              22                                               2.6                              82</a:t>
              </a:r>
            </a:p>
            <a:p>
              <a:pPr>
                <a:lnSpc>
                  <a:spcPct val="90000"/>
                </a:lnSpc>
              </a:pPr>
              <a:r>
                <a:rPr lang="zh-CN" altLang="en-US" sz="1400" b="1">
                  <a:ea typeface="宋体" pitchFamily="2" charset="-122"/>
                </a:rPr>
                <a:t>1.2                              30                                               2.8                              86</a:t>
              </a:r>
            </a:p>
            <a:p>
              <a:pPr>
                <a:lnSpc>
                  <a:spcPct val="90000"/>
                </a:lnSpc>
              </a:pPr>
              <a:r>
                <a:rPr lang="zh-CN" altLang="en-US" sz="1400" b="1">
                  <a:ea typeface="宋体" pitchFamily="2" charset="-122"/>
                </a:rPr>
                <a:t>1.4                              39                                               3.0                              89</a:t>
              </a:r>
            </a:p>
            <a:p>
              <a:pPr>
                <a:lnSpc>
                  <a:spcPct val="90000"/>
                </a:lnSpc>
              </a:pPr>
              <a:r>
                <a:rPr lang="zh-CN" altLang="en-US" sz="1400" b="1">
                  <a:ea typeface="宋体" pitchFamily="2" charset="-122"/>
                </a:rPr>
                <a:t>1.6                              47                                               3.2                              92</a:t>
              </a:r>
            </a:p>
          </p:txBody>
        </p:sp>
        <p:sp>
          <p:nvSpPr>
            <p:cNvPr id="274442" name="Line 10"/>
            <p:cNvSpPr>
              <a:spLocks noChangeShapeType="1"/>
            </p:cNvSpPr>
            <p:nvPr/>
          </p:nvSpPr>
          <p:spPr bwMode="auto">
            <a:xfrm>
              <a:off x="528" y="864"/>
              <a:ext cx="4752"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443" name="Line 11"/>
            <p:cNvSpPr>
              <a:spLocks noChangeShapeType="1"/>
            </p:cNvSpPr>
            <p:nvPr/>
          </p:nvSpPr>
          <p:spPr bwMode="auto">
            <a:xfrm>
              <a:off x="480" y="1104"/>
              <a:ext cx="4800"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444" name="Line 12"/>
            <p:cNvSpPr>
              <a:spLocks noChangeShapeType="1"/>
            </p:cNvSpPr>
            <p:nvPr/>
          </p:nvSpPr>
          <p:spPr bwMode="auto">
            <a:xfrm flipV="1">
              <a:off x="480" y="2208"/>
              <a:ext cx="4800"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4445" name="Text Box 13"/>
            <p:cNvSpPr txBox="1">
              <a:spLocks noChangeArrowheads="1"/>
            </p:cNvSpPr>
            <p:nvPr/>
          </p:nvSpPr>
          <p:spPr bwMode="auto">
            <a:xfrm>
              <a:off x="480" y="672"/>
              <a:ext cx="4896"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1600" b="1" i="1">
                  <a:ea typeface="宋体" pitchFamily="2" charset="-122"/>
                </a:rPr>
                <a:t>Relationship of ionic nature percent of single bond and the difference of electronegativity</a:t>
              </a:r>
            </a:p>
          </p:txBody>
        </p:sp>
        <p:sp>
          <p:nvSpPr>
            <p:cNvPr id="274446" name="Rectangle 14"/>
            <p:cNvSpPr>
              <a:spLocks noChangeArrowheads="1"/>
            </p:cNvSpPr>
            <p:nvPr/>
          </p:nvSpPr>
          <p:spPr bwMode="auto">
            <a:xfrm>
              <a:off x="724" y="864"/>
              <a:ext cx="3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00" b="1" i="1" dirty="0" err="1">
                  <a:ea typeface="宋体" pitchFamily="2" charset="-122"/>
                </a:rPr>
                <a:t>x</a:t>
              </a:r>
              <a:r>
                <a:rPr lang="en-US" altLang="zh-CN" sz="1400" b="1" i="1" baseline="-25000" dirty="0" err="1">
                  <a:ea typeface="宋体" pitchFamily="2" charset="-122"/>
                </a:rPr>
                <a:t>A</a:t>
              </a:r>
              <a:r>
                <a:rPr lang="en-US" altLang="zh-CN" sz="1400" b="1" i="1" dirty="0" err="1">
                  <a:ea typeface="宋体" pitchFamily="2" charset="-122"/>
                </a:rPr>
                <a:t>-x</a:t>
              </a:r>
              <a:r>
                <a:rPr lang="en-US" altLang="zh-CN" sz="1400" b="1" i="1" baseline="-25000" dirty="0" err="1">
                  <a:ea typeface="宋体" pitchFamily="2" charset="-122"/>
                </a:rPr>
                <a:t>B</a:t>
              </a:r>
              <a:endParaRPr lang="zh-CN" altLang="en-US" sz="1400" b="1" i="1" baseline="-25000" dirty="0">
                <a:ea typeface="宋体" pitchFamily="2" charset="-122"/>
              </a:endParaRPr>
            </a:p>
          </p:txBody>
        </p:sp>
        <p:sp>
          <p:nvSpPr>
            <p:cNvPr id="274447" name="Rectangle 15"/>
            <p:cNvSpPr>
              <a:spLocks noChangeArrowheads="1"/>
            </p:cNvSpPr>
            <p:nvPr/>
          </p:nvSpPr>
          <p:spPr bwMode="auto">
            <a:xfrm>
              <a:off x="1248" y="864"/>
              <a:ext cx="15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0" lang="en-US" altLang="zh-CN" sz="1600" b="1" i="1">
                  <a:ea typeface="宋体" pitchFamily="2" charset="-122"/>
                </a:rPr>
                <a:t>ionic nature percent </a:t>
              </a:r>
              <a:r>
                <a:rPr lang="zh-CN" altLang="en-US" sz="1400" b="1">
                  <a:ea typeface="宋体" pitchFamily="2" charset="-122"/>
                </a:rPr>
                <a:t>(</a:t>
              </a:r>
              <a:r>
                <a:rPr lang="zh-CN" altLang="en-US" sz="1400" b="1" i="1">
                  <a:ea typeface="宋体" pitchFamily="2" charset="-122"/>
                </a:rPr>
                <a:t>%</a:t>
              </a:r>
              <a:r>
                <a:rPr lang="zh-CN" altLang="en-US" sz="1400" b="1">
                  <a:ea typeface="宋体" pitchFamily="2" charset="-122"/>
                </a:rPr>
                <a:t>) </a:t>
              </a:r>
            </a:p>
          </p:txBody>
        </p:sp>
        <p:sp>
          <p:nvSpPr>
            <p:cNvPr id="274448" name="Rectangle 16"/>
            <p:cNvSpPr>
              <a:spLocks noChangeArrowheads="1"/>
            </p:cNvSpPr>
            <p:nvPr/>
          </p:nvSpPr>
          <p:spPr bwMode="auto">
            <a:xfrm>
              <a:off x="3149" y="864"/>
              <a:ext cx="39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00" b="1" i="1">
                  <a:ea typeface="宋体" pitchFamily="2" charset="-122"/>
                </a:rPr>
                <a:t>x</a:t>
              </a:r>
              <a:r>
                <a:rPr lang="en-US" altLang="zh-CN" sz="1400" b="1" i="1" baseline="-25000">
                  <a:ea typeface="宋体" pitchFamily="2" charset="-122"/>
                </a:rPr>
                <a:t>A</a:t>
              </a:r>
              <a:r>
                <a:rPr lang="en-US" altLang="zh-CN" sz="1400" b="1" i="1">
                  <a:ea typeface="宋体" pitchFamily="2" charset="-122"/>
                </a:rPr>
                <a:t>-x</a:t>
              </a:r>
              <a:r>
                <a:rPr lang="en-US" altLang="zh-CN" sz="1400" b="1" i="1" baseline="-25000">
                  <a:ea typeface="宋体" pitchFamily="2" charset="-122"/>
                </a:rPr>
                <a:t>B</a:t>
              </a:r>
              <a:endParaRPr lang="zh-CN" altLang="en-US" sz="1400" b="1" i="1" baseline="-25000">
                <a:ea typeface="宋体" pitchFamily="2" charset="-122"/>
              </a:endParaRPr>
            </a:p>
          </p:txBody>
        </p:sp>
        <p:sp>
          <p:nvSpPr>
            <p:cNvPr id="274449" name="Rectangle 17"/>
            <p:cNvSpPr>
              <a:spLocks noChangeArrowheads="1"/>
            </p:cNvSpPr>
            <p:nvPr/>
          </p:nvSpPr>
          <p:spPr bwMode="auto">
            <a:xfrm>
              <a:off x="3600" y="864"/>
              <a:ext cx="153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r>
                <a:rPr kumimoji="0" lang="en-US" altLang="zh-CN" sz="1600" b="1" i="1">
                  <a:ea typeface="宋体" pitchFamily="2" charset="-122"/>
                </a:rPr>
                <a:t>ionic nature percent </a:t>
              </a:r>
              <a:r>
                <a:rPr lang="zh-CN" altLang="en-US" sz="1400" b="1">
                  <a:ea typeface="宋体" pitchFamily="2" charset="-122"/>
                </a:rPr>
                <a:t>(</a:t>
              </a:r>
              <a:r>
                <a:rPr lang="zh-CN" altLang="en-US" sz="1400" b="1" i="1">
                  <a:ea typeface="宋体" pitchFamily="2" charset="-122"/>
                </a:rPr>
                <a:t>%</a:t>
              </a:r>
              <a:r>
                <a:rPr lang="zh-CN" altLang="en-US" sz="1400" b="1">
                  <a:ea typeface="宋体" pitchFamily="2" charset="-122"/>
                </a:rPr>
                <a:t>) </a:t>
              </a:r>
            </a:p>
          </p:txBody>
        </p:sp>
      </p:grpSp>
      <p:sp>
        <p:nvSpPr>
          <p:cNvPr id="18" name="矩形 17"/>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1543689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灯片编号占位符 1"/>
          <p:cNvSpPr>
            <a:spLocks noGrp="1"/>
          </p:cNvSpPr>
          <p:nvPr>
            <p:ph type="sldNum" sz="quarter" idx="10"/>
          </p:nvPr>
        </p:nvSpPr>
        <p:spPr/>
        <p:txBody>
          <a:bodyPr/>
          <a:lstStyle/>
          <a:p>
            <a:fld id="{9B769225-9521-40FF-A80A-85FC3879A5A1}" type="slidenum">
              <a:rPr lang="zh-CN" altLang="en-US"/>
              <a:pPr/>
              <a:t>44</a:t>
            </a:fld>
            <a:endParaRPr lang="en-US" altLang="zh-CN"/>
          </a:p>
        </p:txBody>
      </p:sp>
      <p:sp>
        <p:nvSpPr>
          <p:cNvPr id="27654" name="Rectangle 6"/>
          <p:cNvSpPr>
            <a:spLocks noChangeArrowheads="1"/>
          </p:cNvSpPr>
          <p:nvPr/>
        </p:nvSpPr>
        <p:spPr bwMode="auto">
          <a:xfrm>
            <a:off x="234132" y="1052736"/>
            <a:ext cx="8697788" cy="978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nSpc>
                <a:spcPct val="120000"/>
              </a:lnSpc>
            </a:pPr>
            <a:r>
              <a:rPr kumimoji="0" lang="zh-CN" altLang="en-US" b="1" dirty="0"/>
              <a:t>一般的，离子构型是稳定的最外层</a:t>
            </a:r>
            <a:r>
              <a:rPr kumimoji="0" lang="en-US" altLang="zh-CN" b="1" dirty="0"/>
              <a:t>8</a:t>
            </a:r>
            <a:r>
              <a:rPr kumimoji="0" lang="zh-CN" altLang="en-US" b="1" dirty="0"/>
              <a:t>电子或者</a:t>
            </a:r>
            <a:r>
              <a:rPr kumimoji="0" lang="en-US" altLang="zh-CN" b="1" dirty="0"/>
              <a:t>18</a:t>
            </a:r>
            <a:r>
              <a:rPr kumimoji="0" lang="zh-CN" altLang="en-US" b="1" dirty="0"/>
              <a:t>电子等电子构型，但同时球形电荷存在一定程度的极化。</a:t>
            </a:r>
            <a:endParaRPr kumimoji="0" lang="en-US" altLang="zh-CN" b="1" dirty="0"/>
          </a:p>
        </p:txBody>
      </p:sp>
      <p:grpSp>
        <p:nvGrpSpPr>
          <p:cNvPr id="27663" name="Group 15"/>
          <p:cNvGrpSpPr>
            <a:grpSpLocks/>
          </p:cNvGrpSpPr>
          <p:nvPr/>
        </p:nvGrpSpPr>
        <p:grpSpPr bwMode="auto">
          <a:xfrm>
            <a:off x="583223" y="2276872"/>
            <a:ext cx="4054719" cy="2678112"/>
            <a:chOff x="761" y="2300"/>
            <a:chExt cx="2767" cy="1687"/>
          </a:xfrm>
        </p:grpSpPr>
        <p:pic>
          <p:nvPicPr>
            <p:cNvPr id="2765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1" y="2300"/>
              <a:ext cx="2767" cy="1442"/>
            </a:xfrm>
            <a:prstGeom prst="rect">
              <a:avLst/>
            </a:prstGeom>
            <a:noFill/>
            <a:extLst>
              <a:ext uri="{909E8E84-426E-40DD-AFC4-6F175D3DCCD1}">
                <a14:hiddenFill xmlns:a14="http://schemas.microsoft.com/office/drawing/2010/main">
                  <a:solidFill>
                    <a:srgbClr val="FFFFFF"/>
                  </a:solidFill>
                </a14:hiddenFill>
              </a:ext>
            </a:extLst>
          </p:spPr>
        </p:pic>
        <p:sp>
          <p:nvSpPr>
            <p:cNvPr id="27658" name="Text Box 10"/>
            <p:cNvSpPr txBox="1">
              <a:spLocks noChangeArrowheads="1"/>
            </p:cNvSpPr>
            <p:nvPr/>
          </p:nvSpPr>
          <p:spPr bwMode="auto">
            <a:xfrm>
              <a:off x="1007" y="2921"/>
              <a:ext cx="5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000"/>
                <a:t>未极化</a:t>
              </a:r>
            </a:p>
          </p:txBody>
        </p:sp>
        <p:sp>
          <p:nvSpPr>
            <p:cNvPr id="27659" name="Text Box 11"/>
            <p:cNvSpPr txBox="1">
              <a:spLocks noChangeArrowheads="1"/>
            </p:cNvSpPr>
            <p:nvPr/>
          </p:nvSpPr>
          <p:spPr bwMode="auto">
            <a:xfrm>
              <a:off x="2723" y="2921"/>
              <a:ext cx="5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000" dirty="0"/>
                <a:t>弱极化</a:t>
              </a:r>
            </a:p>
          </p:txBody>
        </p:sp>
        <p:sp>
          <p:nvSpPr>
            <p:cNvPr id="27660" name="Text Box 12"/>
            <p:cNvSpPr txBox="1">
              <a:spLocks noChangeArrowheads="1"/>
            </p:cNvSpPr>
            <p:nvPr/>
          </p:nvSpPr>
          <p:spPr bwMode="auto">
            <a:xfrm>
              <a:off x="962" y="3793"/>
              <a:ext cx="52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000"/>
                <a:t>强极化</a:t>
              </a:r>
            </a:p>
          </p:txBody>
        </p:sp>
        <p:sp>
          <p:nvSpPr>
            <p:cNvPr id="27661" name="Text Box 13"/>
            <p:cNvSpPr txBox="1">
              <a:spLocks noChangeArrowheads="1"/>
            </p:cNvSpPr>
            <p:nvPr/>
          </p:nvSpPr>
          <p:spPr bwMode="auto">
            <a:xfrm>
              <a:off x="2745" y="3764"/>
              <a:ext cx="528"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r>
                <a:rPr lang="zh-CN" altLang="en-US" sz="2000" dirty="0"/>
                <a:t>共价键</a:t>
              </a:r>
              <a:endParaRPr lang="zh-CN" altLang="en-US" sz="2000" b="1" dirty="0"/>
            </a:p>
          </p:txBody>
        </p:sp>
      </p:grpSp>
      <p:sp>
        <p:nvSpPr>
          <p:cNvPr id="27664" name="Text Box 16"/>
          <p:cNvSpPr txBox="1">
            <a:spLocks noChangeArrowheads="1"/>
          </p:cNvSpPr>
          <p:nvPr/>
        </p:nvSpPr>
        <p:spPr bwMode="auto">
          <a:xfrm>
            <a:off x="1645627" y="5018483"/>
            <a:ext cx="2339072" cy="4616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425" tIns="45712" rIns="91425" bIns="45712">
            <a:spAutoFit/>
          </a:bodyPr>
          <a:lstStyle/>
          <a:p>
            <a:r>
              <a:rPr lang="zh-CN" altLang="en-US"/>
              <a:t>离子极化示意图</a:t>
            </a:r>
          </a:p>
        </p:txBody>
      </p:sp>
      <p:sp>
        <p:nvSpPr>
          <p:cNvPr id="27665" name="Rectangle 17"/>
          <p:cNvSpPr>
            <a:spLocks noChangeArrowheads="1"/>
          </p:cNvSpPr>
          <p:nvPr/>
        </p:nvSpPr>
        <p:spPr bwMode="auto">
          <a:xfrm>
            <a:off x="4850423" y="3644576"/>
            <a:ext cx="4040066" cy="15696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nSpc>
                <a:spcPct val="120000"/>
              </a:lnSpc>
            </a:pPr>
            <a:r>
              <a:rPr kumimoji="0" lang="zh-CN" altLang="en-US" sz="2000" b="1" dirty="0">
                <a:solidFill>
                  <a:schemeClr val="accent2"/>
                </a:solidFill>
                <a:latin typeface="黑体" pitchFamily="2" charset="-122"/>
              </a:rPr>
              <a:t>负离子的半径愈大，变形性愈大。变形性也与电子构型有关，外层具有9-17个电子的离子变形性比稀有气体构型要大得多。</a:t>
            </a:r>
          </a:p>
        </p:txBody>
      </p:sp>
      <p:sp>
        <p:nvSpPr>
          <p:cNvPr id="27666" name="Rectangle 18"/>
          <p:cNvSpPr>
            <a:spLocks noChangeArrowheads="1"/>
          </p:cNvSpPr>
          <p:nvPr/>
        </p:nvSpPr>
        <p:spPr bwMode="auto">
          <a:xfrm>
            <a:off x="4903177" y="2420440"/>
            <a:ext cx="3974123" cy="120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p>
            <a:pPr>
              <a:lnSpc>
                <a:spcPct val="120000"/>
              </a:lnSpc>
            </a:pPr>
            <a:r>
              <a:rPr kumimoji="0" lang="zh-CN" altLang="en-US" sz="2000" b="1" dirty="0">
                <a:solidFill>
                  <a:schemeClr val="accent2"/>
                </a:solidFill>
                <a:latin typeface="黑体" pitchFamily="2" charset="-122"/>
              </a:rPr>
              <a:t>影响正离子极化作用的强弱因素决定于离子的半径、电荷和电子构型。</a:t>
            </a:r>
          </a:p>
        </p:txBody>
      </p:sp>
      <p:sp>
        <p:nvSpPr>
          <p:cNvPr id="17" name="矩形 1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5" name="Rectangle 2">
            <a:extLst>
              <a:ext uri="{FF2B5EF4-FFF2-40B4-BE49-F238E27FC236}">
                <a16:creationId xmlns:a16="http://schemas.microsoft.com/office/drawing/2014/main" id="{476BFBD9-B52C-C94D-A5FC-E49F7F92CFA8}"/>
              </a:ext>
            </a:extLst>
          </p:cNvPr>
          <p:cNvSpPr txBox="1">
            <a:spLocks noChangeArrowheads="1"/>
          </p:cNvSpPr>
          <p:nvPr/>
        </p:nvSpPr>
        <p:spPr>
          <a:xfrm>
            <a:off x="971600" y="155452"/>
            <a:ext cx="7338728" cy="643732"/>
          </a:xfrm>
          <a:prstGeom prst="rect">
            <a:avLst/>
          </a:prstGeom>
        </p:spPr>
        <p:txBody>
          <a:bodyPr/>
          <a:lstStyle>
            <a:lvl1pPr algn="ctr" rtl="0" fontAlgn="base">
              <a:spcBef>
                <a:spcPct val="0"/>
              </a:spcBef>
              <a:spcAft>
                <a:spcPct val="0"/>
              </a:spcAft>
              <a:defRPr kumimoji="1" sz="3200" b="1">
                <a:solidFill>
                  <a:srgbClr val="990000"/>
                </a:solidFill>
                <a:effectLst>
                  <a:outerShdw blurRad="38100" dist="38100" dir="2700000" algn="tl">
                    <a:srgbClr val="C0C0C0"/>
                  </a:outerShdw>
                </a:effectLst>
                <a:latin typeface="+mj-lt"/>
                <a:ea typeface="+mj-ea"/>
                <a:cs typeface="+mj-cs"/>
              </a:defRPr>
            </a:lvl1pPr>
            <a:lvl2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2pPr>
            <a:lvl3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3pPr>
            <a:lvl4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4pPr>
            <a:lvl5pPr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5pPr>
            <a:lvl6pPr marL="4572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6pPr>
            <a:lvl7pPr marL="9144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7pPr>
            <a:lvl8pPr marL="13716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8pPr>
            <a:lvl9pPr marL="1828800" algn="ctr" rtl="0" fontAlgn="base">
              <a:spcBef>
                <a:spcPct val="0"/>
              </a:spcBef>
              <a:spcAft>
                <a:spcPct val="0"/>
              </a:spcAft>
              <a:defRPr kumimoji="1" sz="3200" b="1">
                <a:solidFill>
                  <a:srgbClr val="990000"/>
                </a:solidFill>
                <a:effectLst>
                  <a:outerShdw blurRad="38100" dist="38100" dir="2700000" algn="tl">
                    <a:srgbClr val="C0C0C0"/>
                  </a:outerShdw>
                </a:effectLst>
                <a:latin typeface="Times New Roman" pitchFamily="18" charset="0"/>
                <a:ea typeface="黑体" pitchFamily="2" charset="-122"/>
              </a:defRPr>
            </a:lvl9pPr>
          </a:lstStyle>
          <a:p>
            <a:r>
              <a:rPr lang="zh-CN" altLang="en-US" kern="0" dirty="0">
                <a:solidFill>
                  <a:srgbClr val="C00000"/>
                </a:solidFill>
              </a:rPr>
              <a:t>离子极化与化学键性质变化</a:t>
            </a:r>
          </a:p>
        </p:txBody>
      </p:sp>
    </p:spTree>
    <p:extLst>
      <p:ext uri="{BB962C8B-B14F-4D97-AF65-F5344CB8AC3E}">
        <p14:creationId xmlns:p14="http://schemas.microsoft.com/office/powerpoint/2010/main" val="38801061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灯片编号占位符 3"/>
          <p:cNvSpPr>
            <a:spLocks noGrp="1"/>
          </p:cNvSpPr>
          <p:nvPr>
            <p:ph type="sldNum" sz="quarter" idx="10"/>
          </p:nvPr>
        </p:nvSpPr>
        <p:spPr/>
        <p:txBody>
          <a:bodyPr/>
          <a:lstStyle/>
          <a:p>
            <a:fld id="{7DA0E950-76BB-4EE8-BB37-61BD84D0566B}" type="slidenum">
              <a:rPr lang="zh-CN" altLang="en-US"/>
              <a:pPr/>
              <a:t>45</a:t>
            </a:fld>
            <a:endParaRPr lang="en-US" altLang="zh-CN"/>
          </a:p>
        </p:txBody>
      </p:sp>
      <p:sp>
        <p:nvSpPr>
          <p:cNvPr id="278530" name="Rectangle 2"/>
          <p:cNvSpPr>
            <a:spLocks noGrp="1" noChangeArrowheads="1"/>
          </p:cNvSpPr>
          <p:nvPr>
            <p:ph type="title"/>
          </p:nvPr>
        </p:nvSpPr>
        <p:spPr>
          <a:xfrm>
            <a:off x="971600" y="188640"/>
            <a:ext cx="7304795" cy="576262"/>
          </a:xfrm>
        </p:spPr>
        <p:txBody>
          <a:bodyPr/>
          <a:lstStyle/>
          <a:p>
            <a:r>
              <a:rPr lang="zh-CN" altLang="en-US" sz="3200" dirty="0">
                <a:solidFill>
                  <a:srgbClr val="C00000"/>
                </a:solidFill>
              </a:rPr>
              <a:t>离子键属性变化对化合物性质的影响</a:t>
            </a:r>
          </a:p>
        </p:txBody>
      </p:sp>
      <p:sp>
        <p:nvSpPr>
          <p:cNvPr id="278533" name="Rectangle 5"/>
          <p:cNvSpPr>
            <a:spLocks noChangeArrowheads="1"/>
          </p:cNvSpPr>
          <p:nvPr/>
        </p:nvSpPr>
        <p:spPr bwMode="auto">
          <a:xfrm>
            <a:off x="250992" y="2697876"/>
            <a:ext cx="8950245" cy="868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spcBef>
                <a:spcPct val="50000"/>
              </a:spcBef>
            </a:pPr>
            <a:r>
              <a:rPr kumimoji="0" lang="zh-CN" altLang="en-US" b="1" dirty="0">
                <a:solidFill>
                  <a:schemeClr val="accent2"/>
                </a:solidFill>
                <a:latin typeface="Arial" charset="0"/>
              </a:rPr>
              <a:t>溶解度降低</a:t>
            </a:r>
            <a:r>
              <a:rPr kumimoji="0" lang="zh-CN" altLang="en-US" b="1" dirty="0">
                <a:latin typeface="Arial" charset="0"/>
              </a:rPr>
              <a:t> </a:t>
            </a:r>
            <a:r>
              <a:rPr kumimoji="0" lang="zh-CN" altLang="en-US" sz="2000" b="1" dirty="0">
                <a:latin typeface="Arial" charset="0"/>
              </a:rPr>
              <a:t>离子极化使离子键逐步向共价键过渡，根据相似相溶的原理，离子极化的结果必然导致化合物在水中的溶解度低。</a:t>
            </a:r>
            <a:endParaRPr kumimoji="0" lang="zh-CN" altLang="en-US" b="1" dirty="0">
              <a:latin typeface="Arial" charset="0"/>
            </a:endParaRPr>
          </a:p>
        </p:txBody>
      </p:sp>
      <p:sp>
        <p:nvSpPr>
          <p:cNvPr id="278534" name="Rectangle 6"/>
          <p:cNvSpPr>
            <a:spLocks noChangeArrowheads="1"/>
          </p:cNvSpPr>
          <p:nvPr/>
        </p:nvSpPr>
        <p:spPr bwMode="auto">
          <a:xfrm>
            <a:off x="190555" y="3716060"/>
            <a:ext cx="8806229" cy="1237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120000"/>
              </a:lnSpc>
            </a:pPr>
            <a:r>
              <a:rPr kumimoji="0" lang="zh-CN" altLang="en-US" b="1" dirty="0">
                <a:solidFill>
                  <a:schemeClr val="accent2"/>
                </a:solidFill>
                <a:latin typeface="Arial" charset="0"/>
              </a:rPr>
              <a:t>化合物的颜色</a:t>
            </a:r>
            <a:r>
              <a:rPr kumimoji="0" lang="zh-CN" altLang="en-US" b="1" dirty="0">
                <a:latin typeface="Arial" charset="0"/>
              </a:rPr>
              <a:t> </a:t>
            </a:r>
            <a:r>
              <a:rPr kumimoji="0" lang="zh-CN" altLang="en-US" sz="2000" b="1" dirty="0">
                <a:latin typeface="Arial" charset="0"/>
              </a:rPr>
              <a:t>在一般情况下，如果组成化合物的两种离子都是无色的，这化合物也无色，如</a:t>
            </a:r>
            <a:r>
              <a:rPr kumimoji="0" lang="en-US" altLang="zh-CN" sz="2000" b="1" dirty="0">
                <a:latin typeface="Arial" charset="0"/>
              </a:rPr>
              <a:t>NaCl、KNO</a:t>
            </a:r>
            <a:r>
              <a:rPr kumimoji="0" lang="en-US" altLang="zh-CN" sz="2000" b="1" baseline="-30000" dirty="0">
                <a:latin typeface="Arial" charset="0"/>
              </a:rPr>
              <a:t>3</a:t>
            </a:r>
            <a:r>
              <a:rPr kumimoji="0" lang="en-US" altLang="zh-CN" sz="2000" b="1" dirty="0">
                <a:latin typeface="Arial" charset="0"/>
              </a:rPr>
              <a:t>；</a:t>
            </a:r>
            <a:r>
              <a:rPr kumimoji="0" lang="zh-CN" altLang="en-US" sz="2000" b="1" dirty="0">
                <a:latin typeface="Arial" charset="0"/>
              </a:rPr>
              <a:t>如果其中一种离子无色，则另一种离子的颜色就是该化合物的颜色，如 </a:t>
            </a:r>
            <a:r>
              <a:rPr kumimoji="0" lang="en-US" altLang="zh-CN" sz="2000" b="1" dirty="0">
                <a:latin typeface="Arial" charset="0"/>
              </a:rPr>
              <a:t>K</a:t>
            </a:r>
            <a:r>
              <a:rPr kumimoji="0" lang="en-US" altLang="zh-CN" sz="2000" b="1" baseline="-30000" dirty="0">
                <a:latin typeface="Arial" charset="0"/>
              </a:rPr>
              <a:t>2</a:t>
            </a:r>
            <a:r>
              <a:rPr kumimoji="0" lang="en-US" altLang="zh-CN" sz="2000" b="1" dirty="0">
                <a:latin typeface="Arial" charset="0"/>
              </a:rPr>
              <a:t>CrO</a:t>
            </a:r>
            <a:r>
              <a:rPr kumimoji="0" lang="en-US" altLang="zh-CN" sz="2000" b="1" baseline="-30000" dirty="0">
                <a:latin typeface="Arial" charset="0"/>
              </a:rPr>
              <a:t>4 </a:t>
            </a:r>
            <a:r>
              <a:rPr kumimoji="0" lang="zh-CN" altLang="en-US" sz="2000" b="1" dirty="0">
                <a:latin typeface="Arial" charset="0"/>
              </a:rPr>
              <a:t>呈黄色。</a:t>
            </a:r>
            <a:endParaRPr kumimoji="0" lang="zh-CN" altLang="en-US" b="1" dirty="0">
              <a:latin typeface="Arial" charset="0"/>
            </a:endParaRPr>
          </a:p>
        </p:txBody>
      </p:sp>
      <p:sp>
        <p:nvSpPr>
          <p:cNvPr id="278535" name="Rectangle 7"/>
          <p:cNvSpPr>
            <a:spLocks noChangeArrowheads="1"/>
          </p:cNvSpPr>
          <p:nvPr/>
        </p:nvSpPr>
        <p:spPr bwMode="auto">
          <a:xfrm>
            <a:off x="251520" y="1052736"/>
            <a:ext cx="8674990" cy="1492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p>
            <a:pPr>
              <a:lnSpc>
                <a:spcPct val="110000"/>
              </a:lnSpc>
            </a:pPr>
            <a:r>
              <a:rPr kumimoji="0" lang="zh-CN" altLang="en-US" b="1" dirty="0">
                <a:solidFill>
                  <a:schemeClr val="accent2"/>
                </a:solidFill>
              </a:rPr>
              <a:t>熔点和沸点降低</a:t>
            </a:r>
            <a:r>
              <a:rPr kumimoji="0" lang="zh-CN" altLang="en-US" b="1" dirty="0"/>
              <a:t>    </a:t>
            </a:r>
            <a:r>
              <a:rPr kumimoji="0" lang="zh-CN" altLang="en-US" sz="2000" b="1" dirty="0"/>
              <a:t>例如，在</a:t>
            </a:r>
            <a:r>
              <a:rPr kumimoji="0" lang="en-US" altLang="zh-CN" sz="2000" b="1" dirty="0"/>
              <a:t>BeCl</a:t>
            </a:r>
            <a:r>
              <a:rPr kumimoji="0" lang="en-US" altLang="zh-CN" sz="2000" b="1" baseline="-25000" dirty="0"/>
              <a:t>2</a:t>
            </a:r>
            <a:r>
              <a:rPr kumimoji="0" lang="en-US" altLang="zh-CN" sz="2000" b="1" dirty="0"/>
              <a:t>，MgCl</a:t>
            </a:r>
            <a:r>
              <a:rPr kumimoji="0" lang="en-US" altLang="zh-CN" sz="2000" b="1" baseline="-25000" dirty="0"/>
              <a:t>2</a:t>
            </a:r>
            <a:r>
              <a:rPr kumimoji="0" lang="en-US" altLang="zh-CN" sz="2000" b="1" dirty="0"/>
              <a:t>，CaCl</a:t>
            </a:r>
            <a:r>
              <a:rPr kumimoji="0" lang="en-US" altLang="zh-CN" sz="2000" b="1" baseline="-25000" dirty="0"/>
              <a:t>2</a:t>
            </a:r>
            <a:r>
              <a:rPr kumimoji="0" lang="zh-CN" altLang="en-US" sz="2000" b="1" dirty="0"/>
              <a:t>等化合物中，</a:t>
            </a:r>
            <a:r>
              <a:rPr kumimoji="0" lang="en-US" altLang="zh-CN" sz="2000" b="1" dirty="0"/>
              <a:t>Be</a:t>
            </a:r>
            <a:r>
              <a:rPr kumimoji="0" lang="en-US" altLang="zh-CN" sz="2000" b="1" baseline="30000" dirty="0"/>
              <a:t>2＋</a:t>
            </a:r>
            <a:r>
              <a:rPr kumimoji="0" lang="zh-CN" altLang="en-US" sz="2000" b="1" dirty="0"/>
              <a:t>离子半径最小，又是2电子构型，因此</a:t>
            </a:r>
            <a:r>
              <a:rPr kumimoji="0" lang="en-US" altLang="zh-CN" sz="2000" b="1" dirty="0"/>
              <a:t>Be</a:t>
            </a:r>
            <a:r>
              <a:rPr kumimoji="0" lang="en-US" altLang="zh-CN" sz="2000" b="1" baseline="30000" dirty="0"/>
              <a:t>2＋</a:t>
            </a:r>
            <a:r>
              <a:rPr kumimoji="0" lang="zh-CN" altLang="en-US" sz="2000" b="1" dirty="0"/>
              <a:t>有很大的极化能力，使</a:t>
            </a:r>
            <a:r>
              <a:rPr kumimoji="0" lang="en-US" altLang="zh-CN" sz="2000" b="1" dirty="0"/>
              <a:t>Cl</a:t>
            </a:r>
            <a:r>
              <a:rPr kumimoji="0" lang="en-US" altLang="zh-CN" sz="2000" b="1" baseline="30000" dirty="0"/>
              <a:t>－</a:t>
            </a:r>
            <a:r>
              <a:rPr kumimoji="0" lang="zh-CN" altLang="en-US" sz="2000" b="1" dirty="0"/>
              <a:t>发生比较显著的变形，</a:t>
            </a:r>
            <a:r>
              <a:rPr kumimoji="0" lang="en-US" altLang="zh-CN" sz="2000" b="1" dirty="0"/>
              <a:t>Be</a:t>
            </a:r>
            <a:r>
              <a:rPr kumimoji="0" lang="en-US" altLang="zh-CN" sz="2000" b="1" baseline="30000" dirty="0"/>
              <a:t>2＋</a:t>
            </a:r>
            <a:r>
              <a:rPr kumimoji="0" lang="zh-CN" altLang="en-US" sz="2000" b="1" dirty="0"/>
              <a:t>和 </a:t>
            </a:r>
            <a:r>
              <a:rPr kumimoji="0" lang="en-US" altLang="zh-CN" sz="2000" b="1" dirty="0"/>
              <a:t>Cl</a:t>
            </a:r>
            <a:r>
              <a:rPr kumimoji="0" lang="en-US" altLang="zh-CN" sz="2000" b="1" baseline="30000" dirty="0"/>
              <a:t>－</a:t>
            </a:r>
            <a:r>
              <a:rPr kumimoji="0" lang="zh-CN" altLang="en-US" sz="2000" b="1" dirty="0"/>
              <a:t>之间的键有较显著的共价性。因此</a:t>
            </a:r>
            <a:r>
              <a:rPr kumimoji="0" lang="en-US" altLang="zh-CN" sz="2000" b="1" dirty="0"/>
              <a:t>BeCl</a:t>
            </a:r>
            <a:r>
              <a:rPr kumimoji="0" lang="en-US" altLang="zh-CN" sz="2000" b="1" baseline="-25000" dirty="0"/>
              <a:t>2</a:t>
            </a:r>
            <a:r>
              <a:rPr kumimoji="0" lang="zh-CN" altLang="en-US" sz="2000" b="1" dirty="0"/>
              <a:t>具有较低的熔、沸点。</a:t>
            </a:r>
            <a:r>
              <a:rPr kumimoji="0" lang="en-US" altLang="zh-CN" sz="2000" b="1" dirty="0"/>
              <a:t>BeCl</a:t>
            </a:r>
            <a:r>
              <a:rPr kumimoji="0" lang="en-US" altLang="zh-CN" sz="2000" b="1" baseline="-25000" dirty="0"/>
              <a:t>2</a:t>
            </a:r>
            <a:r>
              <a:rPr kumimoji="0" lang="en-US" altLang="zh-CN" sz="2000" b="1" dirty="0"/>
              <a:t>、MgCl</a:t>
            </a:r>
            <a:r>
              <a:rPr kumimoji="0" lang="en-US" altLang="zh-CN" sz="2000" b="1" baseline="-25000" dirty="0"/>
              <a:t>2</a:t>
            </a:r>
            <a:r>
              <a:rPr kumimoji="0" lang="en-US" altLang="zh-CN" sz="2000" b="1" dirty="0"/>
              <a:t>、CaCl</a:t>
            </a:r>
            <a:r>
              <a:rPr kumimoji="0" lang="en-US" altLang="zh-CN" sz="2000" b="1" baseline="-25000" dirty="0"/>
              <a:t>2</a:t>
            </a:r>
            <a:r>
              <a:rPr kumimoji="0" lang="zh-CN" altLang="en-US" sz="2000" b="1" dirty="0"/>
              <a:t>的熔点依次为410℃、714℃、782℃。</a:t>
            </a:r>
            <a:endParaRPr kumimoji="0" lang="zh-CN" altLang="en-US" b="1" dirty="0"/>
          </a:p>
        </p:txBody>
      </p:sp>
      <p:sp>
        <p:nvSpPr>
          <p:cNvPr id="7" name="矩形 6"/>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76482" name="Picture 2" descr="https://timgsa.baidu.com/timg?image&amp;quality=80&amp;size=b9999_10000&amp;sec=1539598768616&amp;di=89022a53dbd0f9068956ac30d5c4bbd0&amp;imgtype=0&amp;src=http%3A%2F%2Fcbu01.alicdn.com%2Fimg%2Fibank%2F2017%2F116%2F665%2F7321566611_1865381721.jpg">
            <a:extLst>
              <a:ext uri="{FF2B5EF4-FFF2-40B4-BE49-F238E27FC236}">
                <a16:creationId xmlns:a16="http://schemas.microsoft.com/office/drawing/2014/main" id="{03A33237-409E-BE4F-8EB9-69B01AC3DAF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79712" y="5134192"/>
            <a:ext cx="1688480" cy="1688480"/>
          </a:xfrm>
          <a:prstGeom prst="rect">
            <a:avLst/>
          </a:prstGeom>
          <a:noFill/>
          <a:extLst>
            <a:ext uri="{909E8E84-426E-40DD-AFC4-6F175D3DCCD1}">
              <a14:hiddenFill xmlns:a14="http://schemas.microsoft.com/office/drawing/2010/main">
                <a:solidFill>
                  <a:srgbClr val="FFFFFF"/>
                </a:solidFill>
              </a14:hiddenFill>
            </a:ext>
          </a:extLst>
        </p:spPr>
      </p:pic>
      <p:pic>
        <p:nvPicPr>
          <p:cNvPr id="276484" name="Picture 4" descr="https://timgsa.baidu.com/timg?image&amp;quality=80&amp;size=b9999_10000&amp;sec=1539598844690&amp;di=9279428e84b195a42a1f6e66d58bc761&amp;imgtype=0&amp;src=http%3A%2F%2Fimgsrc.baidu.com%2Fforum%2Fw%253D580%2Fsign%3D1f5c15b9ea24b899de3c79305e071d59%2F0e1ca28065380cd7a6479d54a244ad3458828194.jpg">
            <a:extLst>
              <a:ext uri="{FF2B5EF4-FFF2-40B4-BE49-F238E27FC236}">
                <a16:creationId xmlns:a16="http://schemas.microsoft.com/office/drawing/2014/main" id="{CF7B0A2D-CB78-7C49-B93E-D20876CAADE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940152" y="4984057"/>
            <a:ext cx="1824585" cy="1725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18482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灯片编号占位符 1"/>
          <p:cNvSpPr>
            <a:spLocks noGrp="1"/>
          </p:cNvSpPr>
          <p:nvPr>
            <p:ph type="sldNum" sz="quarter" idx="10"/>
          </p:nvPr>
        </p:nvSpPr>
        <p:spPr>
          <a:xfrm>
            <a:off x="38100" y="6576571"/>
            <a:ext cx="429444" cy="277812"/>
          </a:xfrm>
        </p:spPr>
        <p:txBody>
          <a:bodyPr/>
          <a:lstStyle/>
          <a:p>
            <a:fld id="{B37C33CA-C3DD-4998-AF17-A29C87D8E5A2}" type="slidenum">
              <a:rPr lang="zh-CN" altLang="en-US"/>
              <a:pPr/>
              <a:t>46</a:t>
            </a:fld>
            <a:endParaRPr lang="en-US" altLang="zh-CN" dirty="0"/>
          </a:p>
        </p:txBody>
      </p:sp>
      <p:sp>
        <p:nvSpPr>
          <p:cNvPr id="1444866" name="Text Box 2"/>
          <p:cNvSpPr txBox="1">
            <a:spLocks noChangeArrowheads="1"/>
          </p:cNvSpPr>
          <p:nvPr/>
        </p:nvSpPr>
        <p:spPr bwMode="auto">
          <a:xfrm>
            <a:off x="2679249" y="188913"/>
            <a:ext cx="3991798" cy="584775"/>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lang="zh-CN" altLang="en-US" sz="3200" b="1" dirty="0">
                <a:solidFill>
                  <a:srgbClr val="C00000"/>
                </a:solidFill>
              </a:rPr>
              <a:t>四  </a:t>
            </a:r>
            <a:r>
              <a:rPr lang="en-US" altLang="zh-CN" sz="3200" b="1" dirty="0">
                <a:solidFill>
                  <a:srgbClr val="C00000"/>
                </a:solidFill>
              </a:rPr>
              <a:t>Lewis</a:t>
            </a:r>
            <a:r>
              <a:rPr lang="zh-CN" altLang="en-US" sz="3200" b="1" dirty="0">
                <a:solidFill>
                  <a:srgbClr val="C00000"/>
                </a:solidFill>
              </a:rPr>
              <a:t> 结构的发展</a:t>
            </a:r>
          </a:p>
        </p:txBody>
      </p:sp>
      <p:grpSp>
        <p:nvGrpSpPr>
          <p:cNvPr id="41095" name="Group 25"/>
          <p:cNvGrpSpPr>
            <a:grpSpLocks/>
          </p:cNvGrpSpPr>
          <p:nvPr/>
        </p:nvGrpSpPr>
        <p:grpSpPr bwMode="auto">
          <a:xfrm>
            <a:off x="252046" y="1048717"/>
            <a:ext cx="8710246" cy="2813050"/>
            <a:chOff x="222" y="388"/>
            <a:chExt cx="5944" cy="1772"/>
          </a:xfrm>
        </p:grpSpPr>
        <p:grpSp>
          <p:nvGrpSpPr>
            <p:cNvPr id="41096" name="Group 11"/>
            <p:cNvGrpSpPr>
              <a:grpSpLocks/>
            </p:cNvGrpSpPr>
            <p:nvPr/>
          </p:nvGrpSpPr>
          <p:grpSpPr bwMode="auto">
            <a:xfrm>
              <a:off x="222" y="388"/>
              <a:ext cx="5944" cy="1772"/>
              <a:chOff x="222" y="300"/>
              <a:chExt cx="5944" cy="1772"/>
            </a:xfrm>
          </p:grpSpPr>
          <p:pic>
            <p:nvPicPr>
              <p:cNvPr id="41097" name="Picture 2"/>
              <p:cNvPicPr>
                <a:picLocks noChangeAspect="1" noChangeArrowheads="1"/>
              </p:cNvPicPr>
              <p:nvPr/>
            </p:nvPicPr>
            <p:blipFill>
              <a:blip r:embed="rId2" cstate="print">
                <a:lum bright="6000"/>
                <a:extLst>
                  <a:ext uri="{28A0092B-C50C-407E-A947-70E740481C1C}">
                    <a14:useLocalDpi xmlns:a14="http://schemas.microsoft.com/office/drawing/2010/main"/>
                  </a:ext>
                </a:extLst>
              </a:blip>
              <a:srcRect l="2187"/>
              <a:stretch>
                <a:fillRect/>
              </a:stretch>
            </p:blipFill>
            <p:spPr bwMode="auto">
              <a:xfrm>
                <a:off x="222" y="300"/>
                <a:ext cx="5944" cy="1772"/>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41098" name="Text Box 10"/>
              <p:cNvSpPr txBox="1">
                <a:spLocks noChangeArrowheads="1"/>
              </p:cNvSpPr>
              <p:nvPr/>
            </p:nvSpPr>
            <p:spPr bwMode="auto">
              <a:xfrm>
                <a:off x="1680" y="324"/>
                <a:ext cx="528" cy="173"/>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spcBef>
                    <a:spcPct val="50000"/>
                  </a:spcBef>
                </a:pPr>
                <a:endParaRPr lang="zh-CN" altLang="zh-CN" sz="1200"/>
              </a:p>
            </p:txBody>
          </p:sp>
        </p:grpSp>
        <p:sp>
          <p:nvSpPr>
            <p:cNvPr id="1445902" name="Text Box 14"/>
            <p:cNvSpPr txBox="1">
              <a:spLocks noChangeArrowheads="1"/>
            </p:cNvSpPr>
            <p:nvPr/>
          </p:nvSpPr>
          <p:spPr bwMode="auto">
            <a:xfrm>
              <a:off x="1536" y="1728"/>
              <a:ext cx="384" cy="173"/>
            </a:xfrm>
            <a:prstGeom prst="rect">
              <a:avLst/>
            </a:prstGeom>
            <a:solidFill>
              <a:srgbClr val="00FFFF"/>
            </a:solidFill>
            <a:ln w="9525">
              <a:noFill/>
              <a:miter lim="800000"/>
              <a:headEnd/>
              <a:tailEnd/>
            </a:ln>
            <a:effectLst/>
          </p:spPr>
          <p:txBody>
            <a:bodyPr lIns="0" tIns="0" rIns="0" bIns="0">
              <a:spAutoFit/>
            </a:bodyPr>
            <a:lstStyle/>
            <a:p>
              <a:pPr>
                <a:spcBef>
                  <a:spcPct val="50000"/>
                </a:spcBef>
                <a:defRPr/>
              </a:pPr>
              <a:r>
                <a:rPr lang="en-US" altLang="zh-CN" sz="1800" b="1">
                  <a:solidFill>
                    <a:schemeClr val="bg2"/>
                  </a:solidFill>
                  <a:effectLst>
                    <a:outerShdw blurRad="38100" dist="38100" dir="2700000" algn="tl">
                      <a:srgbClr val="FFFFFF"/>
                    </a:outerShdw>
                  </a:effectLst>
                </a:rPr>
                <a:t>(PCl</a:t>
              </a:r>
              <a:r>
                <a:rPr lang="en-US" altLang="zh-CN" sz="1800" b="1" baseline="-25000">
                  <a:solidFill>
                    <a:schemeClr val="bg2"/>
                  </a:solidFill>
                  <a:effectLst>
                    <a:outerShdw blurRad="38100" dist="38100" dir="2700000" algn="tl">
                      <a:srgbClr val="FFFFFF"/>
                    </a:outerShdw>
                  </a:effectLst>
                </a:rPr>
                <a:t>5</a:t>
              </a:r>
              <a:r>
                <a:rPr lang="en-US" altLang="zh-CN" sz="1800" b="1">
                  <a:solidFill>
                    <a:schemeClr val="bg2"/>
                  </a:solidFill>
                  <a:effectLst>
                    <a:outerShdw blurRad="38100" dist="38100" dir="2700000" algn="tl">
                      <a:srgbClr val="FFFFFF"/>
                    </a:outerShdw>
                  </a:effectLst>
                </a:rPr>
                <a:t>)</a:t>
              </a:r>
            </a:p>
          </p:txBody>
        </p:sp>
        <p:sp>
          <p:nvSpPr>
            <p:cNvPr id="1445903" name="Text Box 15"/>
            <p:cNvSpPr txBox="1">
              <a:spLocks noChangeArrowheads="1"/>
            </p:cNvSpPr>
            <p:nvPr/>
          </p:nvSpPr>
          <p:spPr bwMode="auto">
            <a:xfrm>
              <a:off x="2430" y="1728"/>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(SF</a:t>
              </a:r>
              <a:r>
                <a:rPr lang="en-US" altLang="zh-CN" sz="1800" b="1" baseline="-25000">
                  <a:solidFill>
                    <a:schemeClr val="bg2"/>
                  </a:solidFill>
                  <a:effectLst>
                    <a:outerShdw blurRad="38100" dist="38100" dir="2700000" algn="tl">
                      <a:srgbClr val="FFFFFF"/>
                    </a:outerShdw>
                  </a:effectLst>
                </a:rPr>
                <a:t>6</a:t>
              </a:r>
              <a:r>
                <a:rPr lang="en-US" altLang="zh-CN" sz="1800" b="1">
                  <a:solidFill>
                    <a:schemeClr val="bg2"/>
                  </a:solidFill>
                  <a:effectLst>
                    <a:outerShdw blurRad="38100" dist="38100" dir="2700000" algn="tl">
                      <a:srgbClr val="FFFFFF"/>
                    </a:outerShdw>
                  </a:effectLst>
                </a:rPr>
                <a:t>)</a:t>
              </a:r>
            </a:p>
          </p:txBody>
        </p:sp>
        <p:sp>
          <p:nvSpPr>
            <p:cNvPr id="1445904" name="Text Box 16"/>
            <p:cNvSpPr txBox="1">
              <a:spLocks noChangeArrowheads="1"/>
            </p:cNvSpPr>
            <p:nvPr/>
          </p:nvSpPr>
          <p:spPr bwMode="auto">
            <a:xfrm>
              <a:off x="3312" y="1674"/>
              <a:ext cx="384" cy="173"/>
            </a:xfrm>
            <a:prstGeom prst="rect">
              <a:avLst/>
            </a:prstGeom>
            <a:solidFill>
              <a:srgbClr val="00FFFF"/>
            </a:solidFill>
            <a:ln w="9525">
              <a:noFill/>
              <a:miter lim="800000"/>
              <a:headEnd/>
              <a:tailEnd/>
            </a:ln>
            <a:effectLst/>
          </p:spPr>
          <p:txBody>
            <a:bodyPr lIns="0" tIns="0" rIns="0" bIns="0">
              <a:spAutoFit/>
            </a:bodyPr>
            <a:lstStyle/>
            <a:p>
              <a:pPr>
                <a:spcBef>
                  <a:spcPct val="50000"/>
                </a:spcBef>
                <a:defRPr/>
              </a:pPr>
              <a:r>
                <a:rPr lang="en-US" altLang="zh-CN" sz="1800" b="1">
                  <a:solidFill>
                    <a:schemeClr val="bg2"/>
                  </a:solidFill>
                  <a:effectLst>
                    <a:outerShdw blurRad="38100" dist="38100" dir="2700000" algn="tl">
                      <a:srgbClr val="FFFFFF"/>
                    </a:outerShdw>
                  </a:effectLst>
                </a:rPr>
                <a:t>(BeF</a:t>
              </a:r>
              <a:r>
                <a:rPr lang="en-US" altLang="zh-CN" sz="1800" b="1" baseline="-25000">
                  <a:solidFill>
                    <a:schemeClr val="bg2"/>
                  </a:solidFill>
                  <a:effectLst>
                    <a:outerShdw blurRad="38100" dist="38100" dir="2700000" algn="tl">
                      <a:srgbClr val="FFFFFF"/>
                    </a:outerShdw>
                  </a:effectLst>
                </a:rPr>
                <a:t>2</a:t>
              </a:r>
              <a:r>
                <a:rPr lang="en-US" altLang="zh-CN" sz="1800" b="1">
                  <a:solidFill>
                    <a:schemeClr val="bg2"/>
                  </a:solidFill>
                  <a:effectLst>
                    <a:outerShdw blurRad="38100" dist="38100" dir="2700000" algn="tl">
                      <a:srgbClr val="FFFFFF"/>
                    </a:outerShdw>
                  </a:effectLst>
                </a:rPr>
                <a:t>)</a:t>
              </a:r>
            </a:p>
          </p:txBody>
        </p:sp>
        <p:sp>
          <p:nvSpPr>
            <p:cNvPr id="1445905" name="Text Box 17"/>
            <p:cNvSpPr txBox="1">
              <a:spLocks noChangeArrowheads="1"/>
            </p:cNvSpPr>
            <p:nvPr/>
          </p:nvSpPr>
          <p:spPr bwMode="auto">
            <a:xfrm>
              <a:off x="4092" y="1680"/>
              <a:ext cx="384" cy="173"/>
            </a:xfrm>
            <a:prstGeom prst="rect">
              <a:avLst/>
            </a:prstGeom>
            <a:solidFill>
              <a:srgbClr val="00FFFF"/>
            </a:solidFill>
            <a:ln w="9525">
              <a:noFill/>
              <a:miter lim="800000"/>
              <a:headEnd/>
              <a:tailEnd/>
            </a:ln>
            <a:effectLst/>
          </p:spPr>
          <p:txBody>
            <a:bodyPr lIns="0" tIns="0" rIns="0" bIns="0">
              <a:spAutoFit/>
            </a:bodyPr>
            <a:lstStyle/>
            <a:p>
              <a:pPr>
                <a:spcBef>
                  <a:spcPct val="50000"/>
                </a:spcBef>
                <a:defRPr/>
              </a:pPr>
              <a:r>
                <a:rPr lang="en-US" altLang="zh-CN" sz="1800" b="1">
                  <a:solidFill>
                    <a:schemeClr val="bg2"/>
                  </a:solidFill>
                  <a:effectLst>
                    <a:outerShdw blurRad="38100" dist="38100" dir="2700000" algn="tl">
                      <a:srgbClr val="FFFFFF"/>
                    </a:outerShdw>
                  </a:effectLst>
                </a:rPr>
                <a:t>(BeF</a:t>
              </a:r>
              <a:r>
                <a:rPr lang="en-US" altLang="zh-CN" sz="1800" b="1" baseline="-25000">
                  <a:solidFill>
                    <a:schemeClr val="bg2"/>
                  </a:solidFill>
                  <a:effectLst>
                    <a:outerShdw blurRad="38100" dist="38100" dir="2700000" algn="tl">
                      <a:srgbClr val="FFFFFF"/>
                    </a:outerShdw>
                  </a:effectLst>
                </a:rPr>
                <a:t>3</a:t>
              </a:r>
              <a:r>
                <a:rPr lang="en-US" altLang="zh-CN" sz="1800" b="1">
                  <a:solidFill>
                    <a:schemeClr val="bg2"/>
                  </a:solidFill>
                  <a:effectLst>
                    <a:outerShdw blurRad="38100" dist="38100" dir="2700000" algn="tl">
                      <a:srgbClr val="FFFFFF"/>
                    </a:outerShdw>
                  </a:effectLst>
                </a:rPr>
                <a:t>)</a:t>
              </a:r>
            </a:p>
          </p:txBody>
        </p:sp>
        <p:sp>
          <p:nvSpPr>
            <p:cNvPr id="1445906" name="Text Box 18"/>
            <p:cNvSpPr txBox="1">
              <a:spLocks noChangeArrowheads="1"/>
            </p:cNvSpPr>
            <p:nvPr/>
          </p:nvSpPr>
          <p:spPr bwMode="auto">
            <a:xfrm>
              <a:off x="4806" y="1578"/>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(NO)</a:t>
              </a:r>
            </a:p>
          </p:txBody>
        </p:sp>
        <p:sp>
          <p:nvSpPr>
            <p:cNvPr id="1445907" name="Text Box 19"/>
            <p:cNvSpPr txBox="1">
              <a:spLocks noChangeArrowheads="1"/>
            </p:cNvSpPr>
            <p:nvPr/>
          </p:nvSpPr>
          <p:spPr bwMode="auto">
            <a:xfrm>
              <a:off x="5616" y="1584"/>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(NO</a:t>
              </a:r>
              <a:r>
                <a:rPr lang="en-US" altLang="zh-CN" sz="1800" b="1" baseline="-25000">
                  <a:solidFill>
                    <a:schemeClr val="bg2"/>
                  </a:solidFill>
                  <a:effectLst>
                    <a:outerShdw blurRad="38100" dist="38100" dir="2700000" algn="tl">
                      <a:srgbClr val="FFFFFF"/>
                    </a:outerShdw>
                  </a:effectLst>
                </a:rPr>
                <a:t>2</a:t>
              </a:r>
              <a:r>
                <a:rPr lang="en-US" altLang="zh-CN" sz="1800" b="1">
                  <a:solidFill>
                    <a:schemeClr val="bg2"/>
                  </a:solidFill>
                  <a:effectLst>
                    <a:outerShdw blurRad="38100" dist="38100" dir="2700000" algn="tl">
                      <a:srgbClr val="FFFFFF"/>
                    </a:outerShdw>
                  </a:effectLst>
                </a:rPr>
                <a:t>)</a:t>
              </a:r>
            </a:p>
          </p:txBody>
        </p:sp>
      </p:grpSp>
      <p:grpSp>
        <p:nvGrpSpPr>
          <p:cNvPr id="41105" name="Group 24"/>
          <p:cNvGrpSpPr>
            <a:grpSpLocks/>
          </p:cNvGrpSpPr>
          <p:nvPr/>
        </p:nvGrpSpPr>
        <p:grpSpPr bwMode="auto">
          <a:xfrm>
            <a:off x="353158" y="3650631"/>
            <a:ext cx="8538796" cy="2924175"/>
            <a:chOff x="336" y="2208"/>
            <a:chExt cx="5827" cy="1842"/>
          </a:xfrm>
        </p:grpSpPr>
        <p:grpSp>
          <p:nvGrpSpPr>
            <p:cNvPr id="41106" name="Group 13"/>
            <p:cNvGrpSpPr>
              <a:grpSpLocks/>
            </p:cNvGrpSpPr>
            <p:nvPr/>
          </p:nvGrpSpPr>
          <p:grpSpPr bwMode="auto">
            <a:xfrm>
              <a:off x="336" y="2208"/>
              <a:ext cx="5827" cy="1842"/>
              <a:chOff x="336" y="2208"/>
              <a:chExt cx="5827" cy="1842"/>
            </a:xfrm>
          </p:grpSpPr>
          <p:sp>
            <p:nvSpPr>
              <p:cNvPr id="1445892" name="Rectangle 4"/>
              <p:cNvSpPr>
                <a:spLocks noChangeArrowheads="1"/>
              </p:cNvSpPr>
              <p:nvPr/>
            </p:nvSpPr>
            <p:spPr bwMode="auto">
              <a:xfrm>
                <a:off x="336" y="2208"/>
                <a:ext cx="5827" cy="1842"/>
              </a:xfrm>
              <a:prstGeom prst="rect">
                <a:avLst/>
              </a:prstGeom>
              <a:solidFill>
                <a:srgbClr val="00FFFF"/>
              </a:solidFill>
              <a:ln w="9525" algn="ctr">
                <a:noFill/>
                <a:miter lim="800000"/>
                <a:headEnd/>
                <a:tailEnd/>
              </a:ln>
              <a:effectLst/>
            </p:spPr>
            <p:txBody>
              <a:bodyPr wrap="none" anchor="ctr"/>
              <a:lstStyle/>
              <a:p>
                <a:pPr algn="ctr">
                  <a:defRPr/>
                </a:pPr>
                <a:endParaRPr kumimoji="0" lang="zh-CN" altLang="zh-CN" sz="1800" b="1">
                  <a:effectLst>
                    <a:outerShdw blurRad="38100" dist="38100" dir="2700000" algn="tl">
                      <a:srgbClr val="000000"/>
                    </a:outerShdw>
                  </a:effectLst>
                </a:endParaRPr>
              </a:p>
            </p:txBody>
          </p:sp>
          <p:pic>
            <p:nvPicPr>
              <p:cNvPr id="41108" name="Picture 5"/>
              <p:cNvPicPr>
                <a:picLocks noChangeAspect="1" noChangeArrowheads="1"/>
              </p:cNvPicPr>
              <p:nvPr/>
            </p:nvPicPr>
            <p:blipFill>
              <a:blip r:embed="rId3" cstate="print">
                <a:lum bright="-6000"/>
                <a:extLst>
                  <a:ext uri="{28A0092B-C50C-407E-A947-70E740481C1C}">
                    <a14:useLocalDpi xmlns:a14="http://schemas.microsoft.com/office/drawing/2010/main"/>
                  </a:ext>
                </a:extLst>
              </a:blip>
              <a:srcRect/>
              <a:stretch>
                <a:fillRect/>
              </a:stretch>
            </p:blipFill>
            <p:spPr bwMode="auto">
              <a:xfrm>
                <a:off x="864" y="2359"/>
                <a:ext cx="1040" cy="95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109" name="Picture 6"/>
              <p:cNvPicPr>
                <a:picLocks noChangeAspect="1" noChangeArrowheads="1"/>
              </p:cNvPicPr>
              <p:nvPr/>
            </p:nvPicPr>
            <p:blipFill>
              <a:blip r:embed="rId4" cstate="print">
                <a:lum bright="-6000"/>
                <a:extLst>
                  <a:ext uri="{28A0092B-C50C-407E-A947-70E740481C1C}">
                    <a14:useLocalDpi xmlns:a14="http://schemas.microsoft.com/office/drawing/2010/main"/>
                  </a:ext>
                </a:extLst>
              </a:blip>
              <a:srcRect/>
              <a:stretch>
                <a:fillRect/>
              </a:stretch>
            </p:blipFill>
            <p:spPr bwMode="auto">
              <a:xfrm>
                <a:off x="2240" y="2365"/>
                <a:ext cx="832" cy="834"/>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110" name="Picture 7"/>
              <p:cNvPicPr>
                <a:picLocks noChangeAspect="1" noChangeArrowheads="1"/>
              </p:cNvPicPr>
              <p:nvPr/>
            </p:nvPicPr>
            <p:blipFill>
              <a:blip r:embed="rId5" cstate="print">
                <a:lum bright="-6000"/>
                <a:extLst>
                  <a:ext uri="{28A0092B-C50C-407E-A947-70E740481C1C}">
                    <a14:useLocalDpi xmlns:a14="http://schemas.microsoft.com/office/drawing/2010/main"/>
                  </a:ext>
                </a:extLst>
              </a:blip>
              <a:srcRect/>
              <a:stretch>
                <a:fillRect/>
              </a:stretch>
            </p:blipFill>
            <p:spPr bwMode="auto">
              <a:xfrm>
                <a:off x="3415" y="2343"/>
                <a:ext cx="1040" cy="948"/>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1111" name="Picture 8"/>
              <p:cNvPicPr>
                <a:picLocks noChangeAspect="1" noChangeArrowheads="1"/>
              </p:cNvPicPr>
              <p:nvPr/>
            </p:nvPicPr>
            <p:blipFill>
              <a:blip r:embed="rId6" cstate="print">
                <a:lum bright="-6000"/>
                <a:extLst>
                  <a:ext uri="{28A0092B-C50C-407E-A947-70E740481C1C}">
                    <a14:useLocalDpi xmlns:a14="http://schemas.microsoft.com/office/drawing/2010/main"/>
                  </a:ext>
                </a:extLst>
              </a:blip>
              <a:srcRect/>
              <a:stretch>
                <a:fillRect/>
              </a:stretch>
            </p:blipFill>
            <p:spPr bwMode="auto">
              <a:xfrm>
                <a:off x="4752" y="2298"/>
                <a:ext cx="1040" cy="1020"/>
              </a:xfrm>
              <a:prstGeom prst="rect">
                <a:avLst/>
              </a:prstGeom>
              <a:solidFill>
                <a:srgbClr val="00FFFF"/>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445897" name="Text Box 9"/>
              <p:cNvSpPr txBox="1">
                <a:spLocks noChangeArrowheads="1"/>
              </p:cNvSpPr>
              <p:nvPr/>
            </p:nvSpPr>
            <p:spPr bwMode="auto">
              <a:xfrm>
                <a:off x="458" y="3360"/>
                <a:ext cx="5566" cy="590"/>
              </a:xfrm>
              <a:prstGeom prst="rect">
                <a:avLst/>
              </a:prstGeom>
              <a:solidFill>
                <a:srgbClr val="00FFFF"/>
              </a:solidFill>
              <a:ln w="9525" algn="ctr">
                <a:noFill/>
                <a:miter lim="800000"/>
                <a:headEnd/>
                <a:tailEnd/>
              </a:ln>
              <a:effectLst/>
            </p:spPr>
            <p:txBody>
              <a:bodyPr>
                <a:spAutoFit/>
              </a:bodyPr>
              <a:lstStyle/>
              <a:p>
                <a:pPr>
                  <a:lnSpc>
                    <a:spcPct val="120000"/>
                  </a:lnSpc>
                  <a:defRPr/>
                </a:pPr>
                <a:r>
                  <a:rPr kumimoji="0" lang="en-US" altLang="zh-CN" b="1" dirty="0">
                    <a:solidFill>
                      <a:srgbClr val="FF0000"/>
                    </a:solidFill>
                  </a:rPr>
                  <a:t>        </a:t>
                </a:r>
                <a:r>
                  <a:rPr kumimoji="0" lang="zh-CN" altLang="en-US" b="1" dirty="0">
                    <a:solidFill>
                      <a:srgbClr val="FF0000"/>
                    </a:solidFill>
                  </a:rPr>
                  <a:t>上述分子虽然含有单键和双键，但实验测得的键长相等，且介于单、双键之间。</a:t>
                </a:r>
              </a:p>
            </p:txBody>
          </p:sp>
        </p:grpSp>
        <p:sp>
          <p:nvSpPr>
            <p:cNvPr id="1445908" name="Text Box 20"/>
            <p:cNvSpPr txBox="1">
              <a:spLocks noChangeArrowheads="1"/>
            </p:cNvSpPr>
            <p:nvPr/>
          </p:nvSpPr>
          <p:spPr bwMode="auto">
            <a:xfrm>
              <a:off x="1080" y="3043"/>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NO</a:t>
              </a:r>
              <a:r>
                <a:rPr lang="en-US" altLang="zh-CN" sz="1800" b="1" baseline="-25000">
                  <a:solidFill>
                    <a:schemeClr val="bg2"/>
                  </a:solidFill>
                  <a:effectLst>
                    <a:outerShdw blurRad="38100" dist="38100" dir="2700000" algn="tl">
                      <a:srgbClr val="FFFFFF"/>
                    </a:outerShdw>
                  </a:effectLst>
                </a:rPr>
                <a:t>2</a:t>
              </a:r>
              <a:endParaRPr lang="en-US" altLang="zh-CN" sz="1800" b="1">
                <a:solidFill>
                  <a:schemeClr val="bg2"/>
                </a:solidFill>
                <a:effectLst>
                  <a:outerShdw blurRad="38100" dist="38100" dir="2700000" algn="tl">
                    <a:srgbClr val="FFFFFF"/>
                  </a:outerShdw>
                </a:effectLst>
              </a:endParaRPr>
            </a:p>
          </p:txBody>
        </p:sp>
        <p:sp>
          <p:nvSpPr>
            <p:cNvPr id="1445909" name="Text Box 21"/>
            <p:cNvSpPr txBox="1">
              <a:spLocks noChangeArrowheads="1"/>
            </p:cNvSpPr>
            <p:nvPr/>
          </p:nvSpPr>
          <p:spPr bwMode="auto">
            <a:xfrm>
              <a:off x="2460" y="3043"/>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SO</a:t>
              </a:r>
              <a:r>
                <a:rPr lang="en-US" altLang="zh-CN" sz="1800" b="1" baseline="-25000">
                  <a:solidFill>
                    <a:schemeClr val="bg2"/>
                  </a:solidFill>
                  <a:effectLst>
                    <a:outerShdw blurRad="38100" dist="38100" dir="2700000" algn="tl">
                      <a:srgbClr val="FFFFFF"/>
                    </a:outerShdw>
                  </a:effectLst>
                </a:rPr>
                <a:t>2</a:t>
              </a:r>
              <a:endParaRPr lang="en-US" altLang="zh-CN" sz="1800" b="1">
                <a:solidFill>
                  <a:schemeClr val="bg2"/>
                </a:solidFill>
                <a:effectLst>
                  <a:outerShdw blurRad="38100" dist="38100" dir="2700000" algn="tl">
                    <a:srgbClr val="FFFFFF"/>
                  </a:outerShdw>
                </a:effectLst>
              </a:endParaRPr>
            </a:p>
          </p:txBody>
        </p:sp>
        <p:sp>
          <p:nvSpPr>
            <p:cNvPr id="1445910" name="Text Box 22"/>
            <p:cNvSpPr txBox="1">
              <a:spLocks noChangeArrowheads="1"/>
            </p:cNvSpPr>
            <p:nvPr/>
          </p:nvSpPr>
          <p:spPr bwMode="auto">
            <a:xfrm>
              <a:off x="3792" y="3061"/>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NO</a:t>
              </a:r>
              <a:r>
                <a:rPr lang="en-US" altLang="zh-CN" sz="1800" b="1" baseline="-25000">
                  <a:solidFill>
                    <a:schemeClr val="bg2"/>
                  </a:solidFill>
                  <a:effectLst>
                    <a:outerShdw blurRad="38100" dist="38100" dir="2700000" algn="tl">
                      <a:srgbClr val="FFFFFF"/>
                    </a:outerShdw>
                  </a:effectLst>
                </a:rPr>
                <a:t>3</a:t>
              </a:r>
              <a:r>
                <a:rPr lang="en-US" altLang="zh-CN" sz="1800" b="1" baseline="30000">
                  <a:solidFill>
                    <a:schemeClr val="bg2"/>
                  </a:solidFill>
                  <a:effectLst>
                    <a:outerShdw blurRad="38100" dist="38100" dir="2700000" algn="tl">
                      <a:srgbClr val="FFFFFF"/>
                    </a:outerShdw>
                  </a:effectLst>
                  <a:sym typeface="Symbol" pitchFamily="18" charset="2"/>
                </a:rPr>
                <a:t></a:t>
              </a:r>
              <a:endParaRPr lang="en-US" altLang="zh-CN" sz="1800" b="1" baseline="30000">
                <a:solidFill>
                  <a:schemeClr val="bg2"/>
                </a:solidFill>
                <a:effectLst>
                  <a:outerShdw blurRad="38100" dist="38100" dir="2700000" algn="tl">
                    <a:srgbClr val="FFFFFF"/>
                  </a:outerShdw>
                </a:effectLst>
              </a:endParaRPr>
            </a:p>
          </p:txBody>
        </p:sp>
        <p:sp>
          <p:nvSpPr>
            <p:cNvPr id="1445911" name="Text Box 23"/>
            <p:cNvSpPr txBox="1">
              <a:spLocks noChangeArrowheads="1"/>
            </p:cNvSpPr>
            <p:nvPr/>
          </p:nvSpPr>
          <p:spPr bwMode="auto">
            <a:xfrm>
              <a:off x="5136" y="3066"/>
              <a:ext cx="384" cy="173"/>
            </a:xfrm>
            <a:prstGeom prst="rect">
              <a:avLst/>
            </a:prstGeom>
            <a:solidFill>
              <a:srgbClr val="00FFFF"/>
            </a:solidFill>
            <a:ln w="9525">
              <a:noFill/>
              <a:miter lim="800000"/>
              <a:headEnd/>
              <a:tailEnd/>
            </a:ln>
            <a:effectLst/>
          </p:spPr>
          <p:txBody>
            <a:bodyPr lIns="0" tIns="0" rIns="0" bIns="0">
              <a:spAutoFit/>
            </a:bodyPr>
            <a:lstStyle/>
            <a:p>
              <a:pPr algn="ctr">
                <a:spcBef>
                  <a:spcPct val="50000"/>
                </a:spcBef>
                <a:defRPr/>
              </a:pPr>
              <a:r>
                <a:rPr lang="en-US" altLang="zh-CN" sz="1800" b="1">
                  <a:solidFill>
                    <a:schemeClr val="bg2"/>
                  </a:solidFill>
                  <a:effectLst>
                    <a:outerShdw blurRad="38100" dist="38100" dir="2700000" algn="tl">
                      <a:srgbClr val="FFFFFF"/>
                    </a:outerShdw>
                  </a:effectLst>
                </a:rPr>
                <a:t>SO</a:t>
              </a:r>
              <a:r>
                <a:rPr lang="en-US" altLang="zh-CN" sz="1800" b="1" baseline="-25000">
                  <a:solidFill>
                    <a:schemeClr val="bg2"/>
                  </a:solidFill>
                  <a:effectLst>
                    <a:outerShdw blurRad="38100" dist="38100" dir="2700000" algn="tl">
                      <a:srgbClr val="FFFFFF"/>
                    </a:outerShdw>
                  </a:effectLst>
                </a:rPr>
                <a:t>3</a:t>
              </a:r>
              <a:endParaRPr lang="en-US" altLang="zh-CN" sz="1800" b="1" baseline="30000">
                <a:solidFill>
                  <a:schemeClr val="bg2"/>
                </a:solidFill>
                <a:effectLst>
                  <a:outerShdw blurRad="38100" dist="38100" dir="2700000" algn="tl">
                    <a:srgbClr val="FFFFFF"/>
                  </a:outerShdw>
                </a:effectLst>
              </a:endParaRPr>
            </a:p>
          </p:txBody>
        </p:sp>
      </p:grpSp>
      <p:sp>
        <p:nvSpPr>
          <p:cNvPr id="26" name="矩形 25"/>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670978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A84D951-2F74-7B43-9933-82287CF59F61}"/>
              </a:ext>
            </a:extLst>
          </p:cNvPr>
          <p:cNvSpPr>
            <a:spLocks noGrp="1"/>
          </p:cNvSpPr>
          <p:nvPr>
            <p:ph type="sldNum" sz="quarter" idx="10"/>
          </p:nvPr>
        </p:nvSpPr>
        <p:spPr/>
        <p:txBody>
          <a:bodyPr/>
          <a:lstStyle/>
          <a:p>
            <a:fld id="{45B8A701-AFD2-43CB-A356-4D0DCF8AAF5F}" type="slidenum">
              <a:rPr lang="zh-CN" altLang="en-US" smtClean="0"/>
              <a:pPr/>
              <a:t>47</a:t>
            </a:fld>
            <a:endParaRPr lang="en-US" altLang="zh-CN"/>
          </a:p>
        </p:txBody>
      </p:sp>
      <p:sp>
        <p:nvSpPr>
          <p:cNvPr id="3" name="Text Box 2">
            <a:extLst>
              <a:ext uri="{FF2B5EF4-FFF2-40B4-BE49-F238E27FC236}">
                <a16:creationId xmlns:a16="http://schemas.microsoft.com/office/drawing/2014/main" id="{29F0445D-27D7-174B-97EC-D14DA41DBD06}"/>
              </a:ext>
            </a:extLst>
          </p:cNvPr>
          <p:cNvSpPr txBox="1">
            <a:spLocks noChangeArrowheads="1"/>
          </p:cNvSpPr>
          <p:nvPr/>
        </p:nvSpPr>
        <p:spPr bwMode="auto">
          <a:xfrm>
            <a:off x="1691680"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C00000"/>
                </a:solidFill>
                <a:latin typeface="+mj-lt"/>
                <a:ea typeface="+mj-ea"/>
                <a:cs typeface="+mj-cs"/>
              </a:rPr>
              <a:t>共振体的概念</a:t>
            </a:r>
          </a:p>
        </p:txBody>
      </p:sp>
      <p:sp>
        <p:nvSpPr>
          <p:cNvPr id="4" name="矩形 3">
            <a:extLst>
              <a:ext uri="{FF2B5EF4-FFF2-40B4-BE49-F238E27FC236}">
                <a16:creationId xmlns:a16="http://schemas.microsoft.com/office/drawing/2014/main" id="{539B8988-BC25-B040-9FDC-97840BE56B0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5">
            <a:extLst>
              <a:ext uri="{FF2B5EF4-FFF2-40B4-BE49-F238E27FC236}">
                <a16:creationId xmlns:a16="http://schemas.microsoft.com/office/drawing/2014/main" id="{0E811A4E-4FB6-C24B-99E0-D8A5423C6CCB}"/>
              </a:ext>
            </a:extLst>
          </p:cNvPr>
          <p:cNvPicPr preferRelativeResize="0">
            <a:picLocks noChangeArrowheads="1"/>
          </p:cNvPicPr>
          <p:nvPr/>
        </p:nvPicPr>
        <p:blipFill rotWithShape="1">
          <a:blip r:embed="rId2">
            <a:extLst>
              <a:ext uri="{28A0092B-C50C-407E-A947-70E740481C1C}">
                <a14:useLocalDpi xmlns:a14="http://schemas.microsoft.com/office/drawing/2010/main"/>
              </a:ext>
            </a:extLst>
          </a:blip>
          <a:srcRect l="79350" r="1"/>
          <a:stretch/>
        </p:blipFill>
        <p:spPr bwMode="auto">
          <a:xfrm>
            <a:off x="5292080" y="1313775"/>
            <a:ext cx="2016224" cy="2231455"/>
          </a:xfrm>
          <a:prstGeom prst="rect">
            <a:avLst/>
          </a:prstGeom>
          <a:gradFill rotWithShape="0">
            <a:gsLst>
              <a:gs pos="0">
                <a:srgbClr val="CCFFCC"/>
              </a:gs>
              <a:gs pos="100000">
                <a:srgbClr val="FFFFFF"/>
              </a:gs>
            </a:gsLst>
            <a:lin ang="27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a:extLst>
              <a:ext uri="{FF2B5EF4-FFF2-40B4-BE49-F238E27FC236}">
                <a16:creationId xmlns:a16="http://schemas.microsoft.com/office/drawing/2014/main" id="{650ED471-7338-F84C-A7E7-2E2F2F6DF8C7}"/>
              </a:ext>
            </a:extLst>
          </p:cNvPr>
          <p:cNvPicPr preferRelativeResize="0">
            <a:picLocks noChangeArrowheads="1"/>
          </p:cNvPicPr>
          <p:nvPr/>
        </p:nvPicPr>
        <p:blipFill rotWithShape="1">
          <a:blip r:embed="rId2">
            <a:extLst>
              <a:ext uri="{28A0092B-C50C-407E-A947-70E740481C1C}">
                <a14:useLocalDpi xmlns:a14="http://schemas.microsoft.com/office/drawing/2010/main"/>
              </a:ext>
            </a:extLst>
          </a:blip>
          <a:srcRect l="59108" r="20243"/>
          <a:stretch/>
        </p:blipFill>
        <p:spPr bwMode="auto">
          <a:xfrm>
            <a:off x="1331640" y="1231599"/>
            <a:ext cx="2124423" cy="2303463"/>
          </a:xfrm>
          <a:prstGeom prst="rect">
            <a:avLst/>
          </a:prstGeom>
          <a:gradFill rotWithShape="0">
            <a:gsLst>
              <a:gs pos="0">
                <a:srgbClr val="CCFFCC"/>
              </a:gs>
              <a:gs pos="100000">
                <a:srgbClr val="FFFFFF"/>
              </a:gs>
            </a:gsLst>
            <a:lin ang="2700000"/>
          </a:gra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a:extLst>
              <a:ext uri="{FF2B5EF4-FFF2-40B4-BE49-F238E27FC236}">
                <a16:creationId xmlns:a16="http://schemas.microsoft.com/office/drawing/2014/main" id="{25705EFD-96AD-E348-A11F-E55D249D6A71}"/>
              </a:ext>
            </a:extLst>
          </p:cNvPr>
          <p:cNvSpPr/>
          <p:nvPr/>
        </p:nvSpPr>
        <p:spPr>
          <a:xfrm>
            <a:off x="638261" y="5838525"/>
            <a:ext cx="8505739" cy="656846"/>
          </a:xfrm>
          <a:prstGeom prst="rect">
            <a:avLst/>
          </a:prstGeom>
        </p:spPr>
        <p:txBody>
          <a:bodyPr wrap="square">
            <a:spAutoFit/>
          </a:bodyPr>
          <a:lstStyle/>
          <a:p>
            <a:pPr algn="ctr">
              <a:lnSpc>
                <a:spcPct val="150000"/>
              </a:lnSpc>
            </a:pPr>
            <a:r>
              <a:rPr kumimoji="0" lang="en-US" altLang="zh-CN" sz="2800" b="1" dirty="0"/>
              <a:t>Pauling</a:t>
            </a:r>
            <a:r>
              <a:rPr kumimoji="0" lang="zh-CN" altLang="en-US" sz="2800" b="1" dirty="0"/>
              <a:t> 共振体 </a:t>
            </a:r>
            <a:r>
              <a:rPr kumimoji="0" lang="en-US" altLang="zh-CN" sz="2800" b="1" dirty="0"/>
              <a:t>(resonance form)</a:t>
            </a:r>
            <a:r>
              <a:rPr kumimoji="0" lang="zh-CN" altLang="en-US" sz="2800" b="1" dirty="0"/>
              <a:t> （</a:t>
            </a:r>
            <a:r>
              <a:rPr kumimoji="0" lang="en-US" altLang="zh-CN" sz="2800" b="1" dirty="0"/>
              <a:t>1931</a:t>
            </a:r>
            <a:r>
              <a:rPr kumimoji="0" lang="en-US" altLang="zh-CN" sz="2800" b="1" dirty="0">
                <a:sym typeface="Symbol" pitchFamily="18" charset="2"/>
              </a:rPr>
              <a:t></a:t>
            </a:r>
            <a:r>
              <a:rPr kumimoji="0" lang="en-US" altLang="zh-CN" sz="2800" b="1" dirty="0"/>
              <a:t>1933</a:t>
            </a:r>
            <a:r>
              <a:rPr kumimoji="0" lang="zh-CN" altLang="en-US" sz="2800" b="1" dirty="0"/>
              <a:t>年）</a:t>
            </a:r>
            <a:endParaRPr lang="zh-CN" altLang="en-US" sz="2800" dirty="0"/>
          </a:p>
        </p:txBody>
      </p:sp>
      <p:sp>
        <p:nvSpPr>
          <p:cNvPr id="8" name="矩形 7">
            <a:extLst>
              <a:ext uri="{FF2B5EF4-FFF2-40B4-BE49-F238E27FC236}">
                <a16:creationId xmlns:a16="http://schemas.microsoft.com/office/drawing/2014/main" id="{481CBACC-C736-7842-9F60-34BDA750A188}"/>
              </a:ext>
            </a:extLst>
          </p:cNvPr>
          <p:cNvSpPr/>
          <p:nvPr/>
        </p:nvSpPr>
        <p:spPr>
          <a:xfrm>
            <a:off x="592222" y="3812222"/>
            <a:ext cx="8208912" cy="1594026"/>
          </a:xfrm>
          <a:prstGeom prst="rect">
            <a:avLst/>
          </a:prstGeom>
        </p:spPr>
        <p:txBody>
          <a:bodyPr wrap="square">
            <a:spAutoFit/>
          </a:bodyPr>
          <a:lstStyle/>
          <a:p>
            <a:pPr>
              <a:lnSpc>
                <a:spcPct val="120000"/>
              </a:lnSpc>
            </a:pPr>
            <a:r>
              <a:rPr lang="zh-CN" altLang="en-US" sz="2800" dirty="0"/>
              <a:t>共振论认为：不能用经典结构式圆满表示的分子，其真实结构是由多种可能的经典极限式叠加(共振杂化)而成的。 </a:t>
            </a:r>
          </a:p>
        </p:txBody>
      </p:sp>
    </p:spTree>
    <p:extLst>
      <p:ext uri="{BB962C8B-B14F-4D97-AF65-F5344CB8AC3E}">
        <p14:creationId xmlns:p14="http://schemas.microsoft.com/office/powerpoint/2010/main" val="230887862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D8FED06-96AC-0644-BDF6-F05B4E2896A6}"/>
              </a:ext>
            </a:extLst>
          </p:cNvPr>
          <p:cNvSpPr>
            <a:spLocks noGrp="1"/>
          </p:cNvSpPr>
          <p:nvPr>
            <p:ph type="sldNum" sz="quarter" idx="10"/>
          </p:nvPr>
        </p:nvSpPr>
        <p:spPr/>
        <p:txBody>
          <a:bodyPr/>
          <a:lstStyle/>
          <a:p>
            <a:fld id="{45B8A701-AFD2-43CB-A356-4D0DCF8AAF5F}" type="slidenum">
              <a:rPr lang="zh-CN" altLang="en-US" smtClean="0"/>
              <a:pPr/>
              <a:t>48</a:t>
            </a:fld>
            <a:endParaRPr lang="en-US" altLang="zh-CN"/>
          </a:p>
        </p:txBody>
      </p:sp>
      <p:sp>
        <p:nvSpPr>
          <p:cNvPr id="3" name="Text Box 2">
            <a:extLst>
              <a:ext uri="{FF2B5EF4-FFF2-40B4-BE49-F238E27FC236}">
                <a16:creationId xmlns:a16="http://schemas.microsoft.com/office/drawing/2014/main" id="{4001ECD9-9E2B-924E-A437-DBB53A0F3022}"/>
              </a:ext>
            </a:extLst>
          </p:cNvPr>
          <p:cNvSpPr>
            <a:spLocks noChangeArrowheads="1"/>
          </p:cNvSpPr>
          <p:nvPr/>
        </p:nvSpPr>
        <p:spPr bwMode="auto">
          <a:xfrm>
            <a:off x="179826" y="231501"/>
            <a:ext cx="8640762" cy="4616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bg1"/>
                </a:solidFill>
                <a:latin typeface="Arial" panose="020B0604020202020204" pitchFamily="34" charset="0"/>
                <a:ea typeface="宋体" panose="02010600030101010101" pitchFamily="2" charset="-122"/>
              </a:defRPr>
            </a:lvl1pPr>
            <a:lvl2pPr eaLnBrk="0" hangingPunct="0">
              <a:defRPr sz="2800">
                <a:solidFill>
                  <a:schemeClr val="bg1"/>
                </a:solidFill>
                <a:latin typeface="Arial" panose="020B0604020202020204" pitchFamily="34" charset="0"/>
                <a:ea typeface="宋体" panose="02010600030101010101" pitchFamily="2" charset="-122"/>
              </a:defRPr>
            </a:lvl2pPr>
            <a:lvl3pPr eaLnBrk="0" hangingPunct="0">
              <a:defRPr sz="2800">
                <a:solidFill>
                  <a:schemeClr val="bg1"/>
                </a:solidFill>
                <a:latin typeface="Arial" panose="020B0604020202020204" pitchFamily="34" charset="0"/>
                <a:ea typeface="宋体" panose="02010600030101010101" pitchFamily="2" charset="-122"/>
              </a:defRPr>
            </a:lvl3pPr>
            <a:lvl4pPr eaLnBrk="0" hangingPunct="0">
              <a:defRPr sz="2800">
                <a:solidFill>
                  <a:schemeClr val="bg1"/>
                </a:solidFill>
                <a:latin typeface="Arial" panose="020B0604020202020204" pitchFamily="34" charset="0"/>
                <a:ea typeface="宋体" panose="02010600030101010101" pitchFamily="2" charset="-122"/>
              </a:defRPr>
            </a:lvl4pPr>
            <a:lvl5pPr eaLnBrk="0" hangingPunct="0">
              <a:defRPr sz="2800">
                <a:solidFill>
                  <a:schemeClr val="bg1"/>
                </a:solidFill>
                <a:latin typeface="Arial" panose="020B0604020202020204" pitchFamily="34" charset="0"/>
                <a:ea typeface="宋体" panose="02010600030101010101" pitchFamily="2" charset="-122"/>
              </a:defRPr>
            </a:lvl5pPr>
            <a:lvl6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6pPr>
            <a:lvl7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7pPr>
            <a:lvl8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8pPr>
            <a:lvl9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9pPr>
          </a:lstStyle>
          <a:p>
            <a:pPr algn="ctr" eaLnBrk="1" hangingPunct="1"/>
            <a:r>
              <a:rPr kumimoji="1" lang="en-US" altLang="zh-CN" sz="2400" b="1" dirty="0">
                <a:solidFill>
                  <a:schemeClr val="tx1"/>
                </a:solidFill>
                <a:latin typeface="Times New Roman" panose="02020603050405020304" pitchFamily="18" charset="0"/>
              </a:rPr>
              <a:t>CO</a:t>
            </a:r>
            <a:r>
              <a:rPr kumimoji="1" lang="en-US" altLang="zh-CN" sz="2400" b="1" baseline="-30000" dirty="0">
                <a:solidFill>
                  <a:schemeClr val="tx1"/>
                </a:solidFill>
                <a:latin typeface="Times New Roman" panose="02020603050405020304" pitchFamily="18" charset="0"/>
              </a:rPr>
              <a:t>3</a:t>
            </a:r>
            <a:r>
              <a:rPr kumimoji="1" lang="en-US" altLang="zh-CN" sz="2400" b="1" baseline="30000" dirty="0">
                <a:solidFill>
                  <a:schemeClr val="tx1"/>
                </a:solidFill>
                <a:latin typeface="Times New Roman" panose="02020603050405020304" pitchFamily="18" charset="0"/>
              </a:rPr>
              <a:t>2-</a:t>
            </a:r>
            <a:r>
              <a:rPr kumimoji="1" lang="zh-CN" altLang="en-US" sz="2400" b="1" dirty="0">
                <a:solidFill>
                  <a:schemeClr val="tx1"/>
                </a:solidFill>
                <a:latin typeface="Times New Roman" panose="02020603050405020304" pitchFamily="18" charset="0"/>
              </a:rPr>
              <a:t>中的三个碳氧是等同的，键长均为</a:t>
            </a:r>
            <a:r>
              <a:rPr kumimoji="1" lang="en-US" altLang="zh-CN" sz="2400" b="1" dirty="0">
                <a:solidFill>
                  <a:schemeClr val="tx1"/>
                </a:solidFill>
                <a:latin typeface="Times New Roman" panose="02020603050405020304" pitchFamily="18" charset="0"/>
              </a:rPr>
              <a:t>0.128nm</a:t>
            </a:r>
            <a:r>
              <a:rPr kumimoji="1" lang="zh-CN" altLang="en-US" sz="2400" b="1" dirty="0">
                <a:solidFill>
                  <a:schemeClr val="tx1"/>
                </a:solidFill>
                <a:latin typeface="Times New Roman" panose="02020603050405020304" pitchFamily="18" charset="0"/>
              </a:rPr>
              <a:t>，价键式为： </a:t>
            </a:r>
          </a:p>
        </p:txBody>
      </p:sp>
      <p:pic>
        <p:nvPicPr>
          <p:cNvPr id="4" name="Picture 4">
            <a:extLst>
              <a:ext uri="{FF2B5EF4-FFF2-40B4-BE49-F238E27FC236}">
                <a16:creationId xmlns:a16="http://schemas.microsoft.com/office/drawing/2014/main" id="{373E2A4C-4728-144B-A004-2416AF7C90EC}"/>
              </a:ext>
            </a:extLst>
          </p:cNvPr>
          <p:cNvPicPr preferRelativeResize="0">
            <a:picLocks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55650" y="831851"/>
            <a:ext cx="7416800" cy="1236662"/>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6">
            <a:extLst>
              <a:ext uri="{FF2B5EF4-FFF2-40B4-BE49-F238E27FC236}">
                <a16:creationId xmlns:a16="http://schemas.microsoft.com/office/drawing/2014/main" id="{DAF6E80F-D1D7-6B45-9144-BBC92E2C267C}"/>
              </a:ext>
            </a:extLst>
          </p:cNvPr>
          <p:cNvPicPr preferRelativeResize="0">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49362" y="2952375"/>
            <a:ext cx="6429375" cy="1516063"/>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7">
            <a:extLst>
              <a:ext uri="{FF2B5EF4-FFF2-40B4-BE49-F238E27FC236}">
                <a16:creationId xmlns:a16="http://schemas.microsoft.com/office/drawing/2014/main" id="{90510F6A-1392-F14A-AE6C-A6BDD8C0BC63}"/>
              </a:ext>
            </a:extLst>
          </p:cNvPr>
          <p:cNvSpPr>
            <a:spLocks noChangeArrowheads="1"/>
          </p:cNvSpPr>
          <p:nvPr/>
        </p:nvSpPr>
        <p:spPr bwMode="auto">
          <a:xfrm>
            <a:off x="535485" y="2226183"/>
            <a:ext cx="5777544" cy="5232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2800">
                <a:solidFill>
                  <a:schemeClr val="bg1"/>
                </a:solidFill>
                <a:latin typeface="Arial" panose="020B0604020202020204" pitchFamily="34" charset="0"/>
                <a:ea typeface="宋体" panose="02010600030101010101" pitchFamily="2" charset="-122"/>
              </a:defRPr>
            </a:lvl1pPr>
            <a:lvl2pPr eaLnBrk="0" hangingPunct="0">
              <a:defRPr sz="2800">
                <a:solidFill>
                  <a:schemeClr val="bg1"/>
                </a:solidFill>
                <a:latin typeface="Arial" panose="020B0604020202020204" pitchFamily="34" charset="0"/>
                <a:ea typeface="宋体" panose="02010600030101010101" pitchFamily="2" charset="-122"/>
              </a:defRPr>
            </a:lvl2pPr>
            <a:lvl3pPr eaLnBrk="0" hangingPunct="0">
              <a:defRPr sz="2800">
                <a:solidFill>
                  <a:schemeClr val="bg1"/>
                </a:solidFill>
                <a:latin typeface="Arial" panose="020B0604020202020204" pitchFamily="34" charset="0"/>
                <a:ea typeface="宋体" panose="02010600030101010101" pitchFamily="2" charset="-122"/>
              </a:defRPr>
            </a:lvl3pPr>
            <a:lvl4pPr eaLnBrk="0" hangingPunct="0">
              <a:defRPr sz="2800">
                <a:solidFill>
                  <a:schemeClr val="bg1"/>
                </a:solidFill>
                <a:latin typeface="Arial" panose="020B0604020202020204" pitchFamily="34" charset="0"/>
                <a:ea typeface="宋体" panose="02010600030101010101" pitchFamily="2" charset="-122"/>
              </a:defRPr>
            </a:lvl4pPr>
            <a:lvl5pPr eaLnBrk="0" hangingPunct="0">
              <a:defRPr sz="2800">
                <a:solidFill>
                  <a:schemeClr val="bg1"/>
                </a:solidFill>
                <a:latin typeface="Arial" panose="020B0604020202020204" pitchFamily="34" charset="0"/>
                <a:ea typeface="宋体" panose="02010600030101010101" pitchFamily="2" charset="-122"/>
              </a:defRPr>
            </a:lvl5pPr>
            <a:lvl6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6pPr>
            <a:lvl7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7pPr>
            <a:lvl8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8pPr>
            <a:lvl9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9pPr>
          </a:lstStyle>
          <a:p>
            <a:pPr eaLnBrk="1" hangingPunct="1">
              <a:spcBef>
                <a:spcPct val="0"/>
              </a:spcBef>
            </a:pPr>
            <a:r>
              <a:rPr kumimoji="1" lang="zh-CN" altLang="en-US" b="1" dirty="0">
                <a:solidFill>
                  <a:schemeClr val="tx1"/>
                </a:solidFill>
                <a:latin typeface="黑体" panose="02010609060101010101" pitchFamily="49" charset="-122"/>
                <a:ea typeface="黑体" panose="02010609060101010101" pitchFamily="49" charset="-122"/>
              </a:rPr>
              <a:t>共振论将</a:t>
            </a:r>
            <a:r>
              <a:rPr kumimoji="1" lang="en-US" altLang="zh-CN" b="1" dirty="0">
                <a:solidFill>
                  <a:schemeClr val="tx1"/>
                </a:solidFill>
                <a:latin typeface="黑体" panose="02010609060101010101" pitchFamily="49" charset="-122"/>
                <a:ea typeface="黑体" panose="02010609060101010101" pitchFamily="49" charset="-122"/>
              </a:rPr>
              <a:t>CO</a:t>
            </a:r>
            <a:r>
              <a:rPr kumimoji="1" lang="en-US" altLang="zh-CN" b="1" baseline="-30000" dirty="0">
                <a:solidFill>
                  <a:schemeClr val="tx1"/>
                </a:solidFill>
                <a:latin typeface="黑体" panose="02010609060101010101" pitchFamily="49" charset="-122"/>
                <a:ea typeface="黑体" panose="02010609060101010101" pitchFamily="49" charset="-122"/>
              </a:rPr>
              <a:t>3</a:t>
            </a:r>
            <a:r>
              <a:rPr kumimoji="1" lang="en-US" altLang="zh-CN" b="1" baseline="30000" dirty="0">
                <a:solidFill>
                  <a:schemeClr val="tx1"/>
                </a:solidFill>
                <a:latin typeface="黑体" panose="02010609060101010101" pitchFamily="49" charset="-122"/>
                <a:ea typeface="黑体" panose="02010609060101010101" pitchFamily="49" charset="-122"/>
              </a:rPr>
              <a:t>2-</a:t>
            </a:r>
            <a:r>
              <a:rPr kumimoji="1" lang="zh-CN" altLang="en-US" b="1" dirty="0">
                <a:solidFill>
                  <a:schemeClr val="tx1"/>
                </a:solidFill>
                <a:latin typeface="黑体" panose="02010609060101010101" pitchFamily="49" charset="-122"/>
                <a:ea typeface="黑体" panose="02010609060101010101" pitchFamily="49" charset="-122"/>
              </a:rPr>
              <a:t>的真实结构表示为： </a:t>
            </a:r>
          </a:p>
        </p:txBody>
      </p:sp>
      <p:sp>
        <p:nvSpPr>
          <p:cNvPr id="7" name="Text Box 8">
            <a:extLst>
              <a:ext uri="{FF2B5EF4-FFF2-40B4-BE49-F238E27FC236}">
                <a16:creationId xmlns:a16="http://schemas.microsoft.com/office/drawing/2014/main" id="{58EB3D90-6A06-1F46-9D72-3AE8D2EC4393}"/>
              </a:ext>
            </a:extLst>
          </p:cNvPr>
          <p:cNvSpPr>
            <a:spLocks noChangeArrowheads="1"/>
          </p:cNvSpPr>
          <p:nvPr/>
        </p:nvSpPr>
        <p:spPr bwMode="auto">
          <a:xfrm>
            <a:off x="304591" y="4869160"/>
            <a:ext cx="8569325" cy="15940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sz="2800">
                <a:solidFill>
                  <a:schemeClr val="bg1"/>
                </a:solidFill>
                <a:latin typeface="Arial" panose="020B0604020202020204" pitchFamily="34" charset="0"/>
                <a:ea typeface="宋体" panose="02010600030101010101" pitchFamily="2" charset="-122"/>
              </a:defRPr>
            </a:lvl1pPr>
            <a:lvl2pPr eaLnBrk="0" hangingPunct="0">
              <a:defRPr sz="2800">
                <a:solidFill>
                  <a:schemeClr val="bg1"/>
                </a:solidFill>
                <a:latin typeface="Arial" panose="020B0604020202020204" pitchFamily="34" charset="0"/>
                <a:ea typeface="宋体" panose="02010600030101010101" pitchFamily="2" charset="-122"/>
              </a:defRPr>
            </a:lvl2pPr>
            <a:lvl3pPr eaLnBrk="0" hangingPunct="0">
              <a:defRPr sz="2800">
                <a:solidFill>
                  <a:schemeClr val="bg1"/>
                </a:solidFill>
                <a:latin typeface="Arial" panose="020B0604020202020204" pitchFamily="34" charset="0"/>
                <a:ea typeface="宋体" panose="02010600030101010101" pitchFamily="2" charset="-122"/>
              </a:defRPr>
            </a:lvl3pPr>
            <a:lvl4pPr eaLnBrk="0" hangingPunct="0">
              <a:defRPr sz="2800">
                <a:solidFill>
                  <a:schemeClr val="bg1"/>
                </a:solidFill>
                <a:latin typeface="Arial" panose="020B0604020202020204" pitchFamily="34" charset="0"/>
                <a:ea typeface="宋体" panose="02010600030101010101" pitchFamily="2" charset="-122"/>
              </a:defRPr>
            </a:lvl4pPr>
            <a:lvl5pPr eaLnBrk="0" hangingPunct="0">
              <a:defRPr sz="2800">
                <a:solidFill>
                  <a:schemeClr val="bg1"/>
                </a:solidFill>
                <a:latin typeface="Arial" panose="020B0604020202020204" pitchFamily="34" charset="0"/>
                <a:ea typeface="宋体" panose="02010600030101010101" pitchFamily="2" charset="-122"/>
              </a:defRPr>
            </a:lvl5pPr>
            <a:lvl6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6pPr>
            <a:lvl7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7pPr>
            <a:lvl8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8pPr>
            <a:lvl9pPr eaLnBrk="0" fontAlgn="base" hangingPunct="0">
              <a:spcBef>
                <a:spcPct val="50000"/>
              </a:spcBef>
              <a:spcAft>
                <a:spcPct val="0"/>
              </a:spcAft>
              <a:buSzPct val="100000"/>
              <a:defRPr sz="2800">
                <a:solidFill>
                  <a:schemeClr val="bg1"/>
                </a:solidFill>
                <a:latin typeface="Arial" panose="020B0604020202020204" pitchFamily="34" charset="0"/>
                <a:ea typeface="宋体" panose="02010600030101010101" pitchFamily="2" charset="-122"/>
              </a:defRPr>
            </a:lvl9pPr>
          </a:lstStyle>
          <a:p>
            <a:pPr eaLnBrk="1" hangingPunct="1">
              <a:lnSpc>
                <a:spcPct val="120000"/>
              </a:lnSpc>
            </a:pPr>
            <a:r>
              <a:rPr kumimoji="1" lang="zh-CN" altLang="en-US" b="1" dirty="0">
                <a:solidFill>
                  <a:schemeClr val="tx1"/>
                </a:solidFill>
                <a:latin typeface="+mn-lt"/>
                <a:ea typeface="黑体" panose="02010609060101010101" pitchFamily="49" charset="-122"/>
              </a:rPr>
              <a:t>上式的意思是：</a:t>
            </a:r>
            <a:r>
              <a:rPr kumimoji="1" lang="en-US" altLang="zh-CN" b="1" dirty="0">
                <a:solidFill>
                  <a:schemeClr val="tx1"/>
                </a:solidFill>
                <a:latin typeface="+mn-lt"/>
                <a:ea typeface="黑体" panose="02010609060101010101" pitchFamily="49" charset="-122"/>
              </a:rPr>
              <a:t>CO</a:t>
            </a:r>
            <a:r>
              <a:rPr kumimoji="1" lang="en-US" altLang="zh-CN" b="1" baseline="-30000" dirty="0">
                <a:solidFill>
                  <a:schemeClr val="tx1"/>
                </a:solidFill>
                <a:latin typeface="+mn-lt"/>
                <a:ea typeface="黑体" panose="02010609060101010101" pitchFamily="49" charset="-122"/>
              </a:rPr>
              <a:t>3</a:t>
            </a:r>
            <a:r>
              <a:rPr kumimoji="1" lang="en-US" altLang="zh-CN" b="1" baseline="30000" dirty="0">
                <a:solidFill>
                  <a:schemeClr val="tx1"/>
                </a:solidFill>
                <a:latin typeface="+mn-lt"/>
                <a:ea typeface="黑体" panose="02010609060101010101" pitchFamily="49" charset="-122"/>
              </a:rPr>
              <a:t>2-</a:t>
            </a:r>
            <a:r>
              <a:rPr kumimoji="1" lang="zh-CN" altLang="en-US" b="1" dirty="0">
                <a:solidFill>
                  <a:schemeClr val="tx1"/>
                </a:solidFill>
                <a:latin typeface="+mn-lt"/>
                <a:ea typeface="黑体" panose="02010609060101010101" pitchFamily="49" charset="-122"/>
              </a:rPr>
              <a:t>的真实结构是上述三个共振结构式的共振杂化体</a:t>
            </a:r>
            <a:r>
              <a:rPr lang="zh-CN" altLang="en-US" b="1" dirty="0">
                <a:solidFill>
                  <a:schemeClr val="tx1"/>
                </a:solidFill>
                <a:latin typeface="+mn-lt"/>
                <a:ea typeface="黑体" panose="02010609060101010101" pitchFamily="49" charset="-122"/>
              </a:rPr>
              <a:t>。真正的杂化体或中间体是一个单一的物质，不是几个极限式的混合物。</a:t>
            </a:r>
          </a:p>
        </p:txBody>
      </p:sp>
    </p:spTree>
    <p:extLst>
      <p:ext uri="{BB962C8B-B14F-4D97-AF65-F5344CB8AC3E}">
        <p14:creationId xmlns:p14="http://schemas.microsoft.com/office/powerpoint/2010/main" val="327940999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11E55B-F584-2D49-BA4D-6F9BCF4CC0EB}"/>
              </a:ext>
            </a:extLst>
          </p:cNvPr>
          <p:cNvSpPr>
            <a:spLocks noGrp="1"/>
          </p:cNvSpPr>
          <p:nvPr>
            <p:ph type="sldNum" sz="quarter" idx="10"/>
          </p:nvPr>
        </p:nvSpPr>
        <p:spPr/>
        <p:txBody>
          <a:bodyPr/>
          <a:lstStyle/>
          <a:p>
            <a:fld id="{95157218-CC9F-47CF-96F4-17AECB8F197D}" type="slidenum">
              <a:rPr lang="zh-CN" altLang="en-US" smtClean="0"/>
              <a:pPr/>
              <a:t>49</a:t>
            </a:fld>
            <a:endParaRPr lang="en-US" altLang="zh-CN"/>
          </a:p>
        </p:txBody>
      </p:sp>
      <p:sp>
        <p:nvSpPr>
          <p:cNvPr id="3" name="Text Box 2">
            <a:extLst>
              <a:ext uri="{FF2B5EF4-FFF2-40B4-BE49-F238E27FC236}">
                <a16:creationId xmlns:a16="http://schemas.microsoft.com/office/drawing/2014/main" id="{542BC79F-CDEE-974D-B82D-E1E59BAE132E}"/>
              </a:ext>
            </a:extLst>
          </p:cNvPr>
          <p:cNvSpPr txBox="1">
            <a:spLocks noChangeArrowheads="1"/>
          </p:cNvSpPr>
          <p:nvPr/>
        </p:nvSpPr>
        <p:spPr bwMode="auto">
          <a:xfrm>
            <a:off x="1691680"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C00000"/>
                </a:solidFill>
                <a:latin typeface="+mj-lt"/>
                <a:ea typeface="+mj-ea"/>
                <a:cs typeface="+mj-cs"/>
              </a:rPr>
              <a:t>共振体的书写</a:t>
            </a:r>
          </a:p>
        </p:txBody>
      </p:sp>
      <p:sp>
        <p:nvSpPr>
          <p:cNvPr id="4" name="矩形 3">
            <a:extLst>
              <a:ext uri="{FF2B5EF4-FFF2-40B4-BE49-F238E27FC236}">
                <a16:creationId xmlns:a16="http://schemas.microsoft.com/office/drawing/2014/main" id="{92213099-EB18-4A43-94BA-A98B9A975F81}"/>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矩形 4">
            <a:extLst>
              <a:ext uri="{FF2B5EF4-FFF2-40B4-BE49-F238E27FC236}">
                <a16:creationId xmlns:a16="http://schemas.microsoft.com/office/drawing/2014/main" id="{2A3B05FF-A0D3-9040-87DF-F4DA1B58B056}"/>
              </a:ext>
            </a:extLst>
          </p:cNvPr>
          <p:cNvSpPr/>
          <p:nvPr/>
        </p:nvSpPr>
        <p:spPr>
          <a:xfrm>
            <a:off x="113425" y="1124744"/>
            <a:ext cx="8917149" cy="2940228"/>
          </a:xfrm>
          <a:prstGeom prst="rect">
            <a:avLst/>
          </a:prstGeom>
        </p:spPr>
        <p:txBody>
          <a:bodyPr wrap="square">
            <a:spAutoFit/>
          </a:bodyPr>
          <a:lstStyle/>
          <a:p>
            <a:pPr eaLnBrk="1" hangingPunct="1">
              <a:lnSpc>
                <a:spcPct val="135000"/>
              </a:lnSpc>
              <a:buFontTx/>
              <a:buNone/>
            </a:pPr>
            <a:r>
              <a:rPr lang="zh-CN" altLang="en-US" sz="2000" dirty="0">
                <a:latin typeface="黑体" panose="02010609060101010101" pitchFamily="49" charset="-122"/>
                <a:ea typeface="黑体" panose="02010609060101010101" pitchFamily="49" charset="-122"/>
              </a:rPr>
              <a:t>①</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必须符合经典</a:t>
            </a:r>
            <a:r>
              <a:rPr lang="en-US" altLang="zh-CN" sz="2000" dirty="0">
                <a:latin typeface="黑体" panose="02010609060101010101" pitchFamily="49" charset="-122"/>
                <a:ea typeface="黑体" panose="02010609060101010101" pitchFamily="49" charset="-122"/>
              </a:rPr>
              <a:t>Lewis</a:t>
            </a:r>
            <a:r>
              <a:rPr lang="zh-CN" altLang="en-US" sz="2000" dirty="0">
                <a:latin typeface="黑体" panose="02010609060101010101" pitchFamily="49" charset="-122"/>
                <a:ea typeface="黑体" panose="02010609060101010101" pitchFamily="49" charset="-122"/>
              </a:rPr>
              <a:t>结构式的书写规则。比如碳原子必须是</a:t>
            </a:r>
            <a:r>
              <a:rPr lang="en-US" altLang="zh-CN" sz="2000" dirty="0">
                <a:latin typeface="黑体" panose="02010609060101010101" pitchFamily="49" charset="-122"/>
                <a:ea typeface="黑体" panose="02010609060101010101" pitchFamily="49" charset="-122"/>
              </a:rPr>
              <a:t>4</a:t>
            </a:r>
            <a:r>
              <a:rPr lang="zh-CN" altLang="en-US" sz="2000" dirty="0">
                <a:latin typeface="黑体" panose="02010609060101010101" pitchFamily="49" charset="-122"/>
                <a:ea typeface="黑体" panose="02010609060101010101" pitchFamily="49" charset="-122"/>
              </a:rPr>
              <a:t>价，第二周期元素的价电子数不能超过</a:t>
            </a:r>
            <a:r>
              <a:rPr lang="en-US" altLang="zh-CN" sz="2000" dirty="0">
                <a:latin typeface="黑体" panose="02010609060101010101" pitchFamily="49" charset="-122"/>
                <a:ea typeface="黑体" panose="02010609060101010101" pitchFamily="49" charset="-122"/>
              </a:rPr>
              <a:t>8</a:t>
            </a:r>
            <a:r>
              <a:rPr lang="zh-CN" altLang="en-US" sz="2000" dirty="0">
                <a:latin typeface="黑体" panose="02010609060101010101" pitchFamily="49" charset="-122"/>
                <a:ea typeface="黑体" panose="02010609060101010101" pitchFamily="49" charset="-122"/>
              </a:rPr>
              <a:t>个等。</a:t>
            </a:r>
            <a:endParaRPr lang="en-US" altLang="zh-CN" sz="2000" dirty="0">
              <a:latin typeface="黑体" panose="02010609060101010101" pitchFamily="49" charset="-122"/>
              <a:ea typeface="黑体" panose="02010609060101010101" pitchFamily="49" charset="-122"/>
            </a:endParaRPr>
          </a:p>
          <a:p>
            <a:pPr>
              <a:lnSpc>
                <a:spcPct val="135000"/>
              </a:lnSpc>
            </a:pPr>
            <a:r>
              <a:rPr lang="en-US" altLang="zh-CN" sz="2000" dirty="0">
                <a:latin typeface="黑体" panose="02010609060101010101" pitchFamily="49" charset="-122"/>
                <a:ea typeface="黑体" panose="02010609060101010101" pitchFamily="49" charset="-122"/>
              </a:rPr>
              <a:t>②</a:t>
            </a:r>
            <a:r>
              <a:rPr lang="zh-CN" altLang="en-US" sz="2000" dirty="0">
                <a:latin typeface="黑体" panose="02010609060101010101" pitchFamily="49" charset="-122"/>
                <a:ea typeface="黑体" panose="02010609060101010101" pitchFamily="49" charset="-122"/>
              </a:rPr>
              <a:t>电子位置变，原子的位置不变。离域所涉及到的电子一般为</a:t>
            </a:r>
            <a:r>
              <a:rPr lang="en-US" altLang="zh-CN" sz="2000" dirty="0">
                <a:latin typeface="黑体" panose="02010609060101010101" pitchFamily="49" charset="-122"/>
                <a:ea typeface="黑体" panose="02010609060101010101" pitchFamily="49" charset="-122"/>
              </a:rPr>
              <a:t>π</a:t>
            </a:r>
            <a:r>
              <a:rPr lang="zh-CN" altLang="en-US" sz="2000" dirty="0">
                <a:latin typeface="黑体" panose="02010609060101010101" pitchFamily="49" charset="-122"/>
                <a:ea typeface="黑体" panose="02010609060101010101" pitchFamily="49" charset="-122"/>
              </a:rPr>
              <a:t>电子，或为非键电子对以及容易离域到</a:t>
            </a:r>
            <a:r>
              <a:rPr lang="en-US" altLang="zh-CN" sz="2000" dirty="0">
                <a:latin typeface="黑体" panose="02010609060101010101" pitchFamily="49" charset="-122"/>
                <a:ea typeface="黑体" panose="02010609060101010101" pitchFamily="49" charset="-122"/>
              </a:rPr>
              <a:t> p </a:t>
            </a:r>
            <a:r>
              <a:rPr lang="zh-CN" altLang="en-US" sz="2000" dirty="0">
                <a:latin typeface="黑体" panose="02010609060101010101" pitchFamily="49" charset="-122"/>
                <a:ea typeface="黑体" panose="02010609060101010101" pitchFamily="49" charset="-122"/>
              </a:rPr>
              <a:t>轨道上的电子。</a:t>
            </a:r>
          </a:p>
          <a:p>
            <a:pPr>
              <a:lnSpc>
                <a:spcPct val="135000"/>
              </a:lnSpc>
            </a:pPr>
            <a:r>
              <a:rPr lang="en-US" altLang="zh-CN" sz="2000" dirty="0"/>
              <a:t>③</a:t>
            </a:r>
            <a:r>
              <a:rPr lang="zh-CN" altLang="en-US" sz="2000" dirty="0">
                <a:latin typeface="黑体" panose="02010609060101010101" pitchFamily="49" charset="-122"/>
                <a:ea typeface="黑体" panose="02010609060101010101" pitchFamily="49" charset="-122"/>
              </a:rPr>
              <a:t>要求有关的原子必须共平面。即有关原子为</a:t>
            </a:r>
            <a:r>
              <a:rPr lang="en-US" altLang="zh-CN" sz="2000" dirty="0">
                <a:latin typeface="黑体" panose="02010609060101010101" pitchFamily="49" charset="-122"/>
                <a:ea typeface="黑体" panose="02010609060101010101" pitchFamily="49" charset="-122"/>
              </a:rPr>
              <a:t>sp</a:t>
            </a:r>
            <a:r>
              <a:rPr lang="en-US" altLang="zh-CN" sz="2000" baseline="30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或</a:t>
            </a:r>
            <a:r>
              <a:rPr lang="en-US" altLang="zh-CN" sz="2000" dirty="0" err="1">
                <a:latin typeface="黑体" panose="02010609060101010101" pitchFamily="49" charset="-122"/>
                <a:ea typeface="黑体" panose="02010609060101010101" pitchFamily="49" charset="-122"/>
              </a:rPr>
              <a:t>sp</a:t>
            </a:r>
            <a:r>
              <a:rPr lang="zh-CN" altLang="en-US" sz="2000" dirty="0">
                <a:latin typeface="黑体" panose="02010609060101010101" pitchFamily="49" charset="-122"/>
                <a:ea typeface="黑体" panose="02010609060101010101" pitchFamily="49" charset="-122"/>
              </a:rPr>
              <a:t>杂化</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有关原子指的是电子位置变化所涉及到的原子</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a:t>
            </a:r>
          </a:p>
          <a:p>
            <a:pPr>
              <a:lnSpc>
                <a:spcPct val="135000"/>
              </a:lnSpc>
            </a:pPr>
            <a:r>
              <a:rPr lang="en-US" altLang="zh-CN" sz="2000" dirty="0"/>
              <a:t>④</a:t>
            </a:r>
            <a:r>
              <a:rPr lang="zh-CN" altLang="en-US" sz="2000" dirty="0">
                <a:latin typeface="黑体" panose="02010609060101010101" pitchFamily="49" charset="-122"/>
                <a:ea typeface="黑体" panose="02010609060101010101" pitchFamily="49" charset="-122"/>
              </a:rPr>
              <a:t>所有的极限结构式中，配对的或不配对的电子数目应保持一致。</a:t>
            </a:r>
          </a:p>
        </p:txBody>
      </p:sp>
      <p:pic>
        <p:nvPicPr>
          <p:cNvPr id="6" name="Picture 9">
            <a:extLst>
              <a:ext uri="{FF2B5EF4-FFF2-40B4-BE49-F238E27FC236}">
                <a16:creationId xmlns:a16="http://schemas.microsoft.com/office/drawing/2014/main" id="{92342913-9A3F-B84E-8C02-00785629F876}"/>
              </a:ext>
            </a:extLst>
          </p:cNvPr>
          <p:cNvPicPr preferRelativeResize="0">
            <a:picLocks noChangeArrowheads="1"/>
          </p:cNvPicPr>
          <p:nvPr/>
        </p:nvPicPr>
        <p:blipFill rotWithShape="1">
          <a:blip r:embed="rId2">
            <a:extLst>
              <a:ext uri="{28A0092B-C50C-407E-A947-70E740481C1C}">
                <a14:useLocalDpi xmlns:a14="http://schemas.microsoft.com/office/drawing/2010/main"/>
              </a:ext>
            </a:extLst>
          </a:blip>
          <a:srcRect t="21629"/>
          <a:stretch/>
        </p:blipFill>
        <p:spPr bwMode="auto">
          <a:xfrm>
            <a:off x="2555776" y="4091855"/>
            <a:ext cx="4343400" cy="617095"/>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a:extLst>
              <a:ext uri="{FF2B5EF4-FFF2-40B4-BE49-F238E27FC236}">
                <a16:creationId xmlns:a16="http://schemas.microsoft.com/office/drawing/2014/main" id="{25AF4F25-CC3A-0A49-AC03-EB1665BC04DB}"/>
              </a:ext>
            </a:extLst>
          </p:cNvPr>
          <p:cNvPicPr preferRelativeResize="0">
            <a:picLocks noChangeArrowheads="1"/>
          </p:cNvPicPr>
          <p:nvPr/>
        </p:nvPicPr>
        <p:blipFill rotWithShape="1">
          <a:blip r:embed="rId3">
            <a:extLst>
              <a:ext uri="{28A0092B-C50C-407E-A947-70E740481C1C}">
                <a14:useLocalDpi xmlns:a14="http://schemas.microsoft.com/office/drawing/2010/main"/>
              </a:ext>
            </a:extLst>
          </a:blip>
          <a:srcRect l="52820" r="17031"/>
          <a:stretch/>
        </p:blipFill>
        <p:spPr bwMode="auto">
          <a:xfrm>
            <a:off x="5292080" y="4808339"/>
            <a:ext cx="2088232" cy="962525"/>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a:extLst>
              <a:ext uri="{FF2B5EF4-FFF2-40B4-BE49-F238E27FC236}">
                <a16:creationId xmlns:a16="http://schemas.microsoft.com/office/drawing/2014/main" id="{5DD40E1A-0F51-5548-A62C-62DE4A63AE0F}"/>
              </a:ext>
            </a:extLst>
          </p:cNvPr>
          <p:cNvPicPr preferRelativeResize="0">
            <a:picLocks noChangeArrowheads="1"/>
          </p:cNvPicPr>
          <p:nvPr/>
        </p:nvPicPr>
        <p:blipFill rotWithShape="1">
          <a:blip r:embed="rId3">
            <a:extLst>
              <a:ext uri="{28A0092B-C50C-407E-A947-70E740481C1C}">
                <a14:useLocalDpi xmlns:a14="http://schemas.microsoft.com/office/drawing/2010/main"/>
              </a:ext>
            </a:extLst>
          </a:blip>
          <a:srcRect l="11807" r="58756"/>
          <a:stretch/>
        </p:blipFill>
        <p:spPr bwMode="auto">
          <a:xfrm>
            <a:off x="2123728" y="4705258"/>
            <a:ext cx="2304256" cy="915677"/>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9">
            <a:extLst>
              <a:ext uri="{FF2B5EF4-FFF2-40B4-BE49-F238E27FC236}">
                <a16:creationId xmlns:a16="http://schemas.microsoft.com/office/drawing/2014/main" id="{D3997713-E496-8448-AFD9-E3C5E581D743}"/>
              </a:ext>
            </a:extLst>
          </p:cNvPr>
          <p:cNvPicPr preferRelativeResize="0">
            <a:picLocks noChangeArrowheads="1"/>
          </p:cNvPicPr>
          <p:nvPr/>
        </p:nvPicPr>
        <p:blipFill rotWithShape="1">
          <a:blip r:embed="rId2">
            <a:extLst>
              <a:ext uri="{28A0092B-C50C-407E-A947-70E740481C1C}">
                <a14:useLocalDpi xmlns:a14="http://schemas.microsoft.com/office/drawing/2010/main"/>
              </a:ext>
            </a:extLst>
          </a:blip>
          <a:srcRect l="39224" t="21629" r="42540"/>
          <a:stretch/>
        </p:blipFill>
        <p:spPr bwMode="auto">
          <a:xfrm>
            <a:off x="4319970" y="4854550"/>
            <a:ext cx="792089" cy="617095"/>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0">
            <a:extLst>
              <a:ext uri="{FF2B5EF4-FFF2-40B4-BE49-F238E27FC236}">
                <a16:creationId xmlns:a16="http://schemas.microsoft.com/office/drawing/2014/main" id="{6F5629D2-3798-254E-AE0B-89E4F3BBBAAE}"/>
              </a:ext>
            </a:extLst>
          </p:cNvPr>
          <p:cNvPicPr preferRelativeResize="0">
            <a:picLocks noChangeArrowheads="1"/>
          </p:cNvPicPr>
          <p:nvPr/>
        </p:nvPicPr>
        <p:blipFill rotWithShape="1">
          <a:blip r:embed="rId4">
            <a:extLst>
              <a:ext uri="{28A0092B-C50C-407E-A947-70E740481C1C}">
                <a14:useLocalDpi xmlns:a14="http://schemas.microsoft.com/office/drawing/2010/main"/>
              </a:ext>
            </a:extLst>
          </a:blip>
          <a:srcRect l="55886" t="7814" r="19869" b="7390"/>
          <a:stretch/>
        </p:blipFill>
        <p:spPr bwMode="auto">
          <a:xfrm>
            <a:off x="5433851" y="5966545"/>
            <a:ext cx="1152129" cy="789578"/>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10">
            <a:extLst>
              <a:ext uri="{FF2B5EF4-FFF2-40B4-BE49-F238E27FC236}">
                <a16:creationId xmlns:a16="http://schemas.microsoft.com/office/drawing/2014/main" id="{55D6E112-B889-C64E-B4F2-BEF08C0C52DB}"/>
              </a:ext>
            </a:extLst>
          </p:cNvPr>
          <p:cNvPicPr preferRelativeResize="0">
            <a:picLocks noChangeArrowheads="1"/>
          </p:cNvPicPr>
          <p:nvPr/>
        </p:nvPicPr>
        <p:blipFill rotWithShape="1">
          <a:blip r:embed="rId4">
            <a:extLst>
              <a:ext uri="{28A0092B-C50C-407E-A947-70E740481C1C}">
                <a14:useLocalDpi xmlns:a14="http://schemas.microsoft.com/office/drawing/2010/main"/>
              </a:ext>
            </a:extLst>
          </a:blip>
          <a:srcRect l="15707" t="9879" r="60566" b="11208"/>
          <a:stretch/>
        </p:blipFill>
        <p:spPr bwMode="auto">
          <a:xfrm>
            <a:off x="2954104" y="5944834"/>
            <a:ext cx="1187217" cy="792263"/>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9">
            <a:extLst>
              <a:ext uri="{FF2B5EF4-FFF2-40B4-BE49-F238E27FC236}">
                <a16:creationId xmlns:a16="http://schemas.microsoft.com/office/drawing/2014/main" id="{F0F93C49-F0C4-FF41-95BA-62AE23F5F6C4}"/>
              </a:ext>
            </a:extLst>
          </p:cNvPr>
          <p:cNvPicPr preferRelativeResize="0">
            <a:picLocks noChangeArrowheads="1"/>
          </p:cNvPicPr>
          <p:nvPr/>
        </p:nvPicPr>
        <p:blipFill rotWithShape="1">
          <a:blip r:embed="rId2">
            <a:extLst>
              <a:ext uri="{28A0092B-C50C-407E-A947-70E740481C1C}">
                <a14:useLocalDpi xmlns:a14="http://schemas.microsoft.com/office/drawing/2010/main"/>
              </a:ext>
            </a:extLst>
          </a:blip>
          <a:srcRect l="39224" t="21629" r="42540"/>
          <a:stretch/>
        </p:blipFill>
        <p:spPr bwMode="auto">
          <a:xfrm>
            <a:off x="4308135" y="6052787"/>
            <a:ext cx="792089" cy="617095"/>
          </a:xfrm>
          <a:prstGeom prst="rect">
            <a:avLst/>
          </a:prstGeom>
          <a:solidFill>
            <a:srgbClr val="FFFFFF"/>
          </a:solidFill>
          <a:ln>
            <a:noFill/>
          </a:ln>
          <a:effectLst/>
          <a:extLst>
            <a:ext uri="{91240B29-F687-4F45-9708-019B960494DF}">
              <a14:hiddenLine xmlns:a14="http://schemas.microsoft.com/office/drawing/2010/main" w="9525" cap="flat" algn="ctr">
                <a:solidFill>
                  <a:srgbClr val="000000"/>
                </a:solidFill>
                <a:prstDash val="solid"/>
                <a:miter lim="800000"/>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940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D04A7FA-EE8F-9F49-B794-B51712B0D28D}"/>
              </a:ext>
            </a:extLst>
          </p:cNvPr>
          <p:cNvSpPr>
            <a:spLocks noGrp="1"/>
          </p:cNvSpPr>
          <p:nvPr>
            <p:ph type="sldNum" sz="quarter" idx="10"/>
          </p:nvPr>
        </p:nvSpPr>
        <p:spPr/>
        <p:txBody>
          <a:bodyPr/>
          <a:lstStyle/>
          <a:p>
            <a:fld id="{95157218-CC9F-47CF-96F4-17AECB8F197D}" type="slidenum">
              <a:rPr lang="zh-CN" altLang="en-US" smtClean="0"/>
              <a:pPr/>
              <a:t>5</a:t>
            </a:fld>
            <a:endParaRPr lang="en-US" altLang="zh-CN"/>
          </a:p>
        </p:txBody>
      </p:sp>
      <p:sp>
        <p:nvSpPr>
          <p:cNvPr id="3" name="Text Box 2">
            <a:extLst>
              <a:ext uri="{FF2B5EF4-FFF2-40B4-BE49-F238E27FC236}">
                <a16:creationId xmlns:a16="http://schemas.microsoft.com/office/drawing/2014/main" id="{F3C4B85C-3234-DB47-90C6-2CA25C9D4BC5}"/>
              </a:ext>
            </a:extLst>
          </p:cNvPr>
          <p:cNvSpPr txBox="1">
            <a:spLocks noChangeArrowheads="1"/>
          </p:cNvSpPr>
          <p:nvPr/>
        </p:nvSpPr>
        <p:spPr bwMode="auto">
          <a:xfrm>
            <a:off x="2103475" y="188640"/>
            <a:ext cx="5060813"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b="1" dirty="0">
                <a:solidFill>
                  <a:srgbClr val="990000"/>
                </a:solidFill>
                <a:effectLst>
                  <a:outerShdw blurRad="38100" dist="38100" dir="2700000" algn="tl">
                    <a:srgbClr val="C0C0C0"/>
                  </a:outerShdw>
                </a:effectLst>
                <a:latin typeface="+mn-lt"/>
                <a:cs typeface="Arial" panose="020B0604020202020204" pitchFamily="34" charset="0"/>
              </a:rPr>
              <a:t>如何认识原子之间的成键？</a:t>
            </a:r>
          </a:p>
        </p:txBody>
      </p:sp>
      <p:sp>
        <p:nvSpPr>
          <p:cNvPr id="4" name="矩形 3">
            <a:extLst>
              <a:ext uri="{FF2B5EF4-FFF2-40B4-BE49-F238E27FC236}">
                <a16:creationId xmlns:a16="http://schemas.microsoft.com/office/drawing/2014/main" id="{6B408136-A7C7-574E-9D87-A67D9981287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文本框 4">
            <a:extLst>
              <a:ext uri="{FF2B5EF4-FFF2-40B4-BE49-F238E27FC236}">
                <a16:creationId xmlns:a16="http://schemas.microsoft.com/office/drawing/2014/main" id="{87DF66EE-749B-714D-A0EE-5D8512C3166C}"/>
              </a:ext>
            </a:extLst>
          </p:cNvPr>
          <p:cNvSpPr txBox="1"/>
          <p:nvPr/>
        </p:nvSpPr>
        <p:spPr>
          <a:xfrm>
            <a:off x="144000" y="2280856"/>
            <a:ext cx="697627" cy="400110"/>
          </a:xfrm>
          <a:prstGeom prst="rect">
            <a:avLst/>
          </a:prstGeom>
          <a:noFill/>
        </p:spPr>
        <p:txBody>
          <a:bodyPr wrap="none" rtlCol="0">
            <a:spAutoFit/>
          </a:bodyPr>
          <a:lstStyle/>
          <a:p>
            <a:r>
              <a:rPr kumimoji="1" lang="en-US" altLang="zh-CN" sz="2000" dirty="0"/>
              <a:t>1913</a:t>
            </a:r>
            <a:endParaRPr kumimoji="1" lang="zh-CN" altLang="en-US" sz="2000" dirty="0"/>
          </a:p>
        </p:txBody>
      </p:sp>
      <p:sp>
        <p:nvSpPr>
          <p:cNvPr id="6" name="下箭头 5">
            <a:extLst>
              <a:ext uri="{FF2B5EF4-FFF2-40B4-BE49-F238E27FC236}">
                <a16:creationId xmlns:a16="http://schemas.microsoft.com/office/drawing/2014/main" id="{9797FD00-E0B0-CD49-94C7-392090736262}"/>
              </a:ext>
            </a:extLst>
          </p:cNvPr>
          <p:cNvSpPr/>
          <p:nvPr/>
        </p:nvSpPr>
        <p:spPr>
          <a:xfrm>
            <a:off x="905692" y="1089744"/>
            <a:ext cx="209924" cy="55796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a:extLst>
              <a:ext uri="{FF2B5EF4-FFF2-40B4-BE49-F238E27FC236}">
                <a16:creationId xmlns:a16="http://schemas.microsoft.com/office/drawing/2014/main" id="{DA73B690-ACE4-F544-9271-25354CE1EA57}"/>
              </a:ext>
            </a:extLst>
          </p:cNvPr>
          <p:cNvSpPr txBox="1"/>
          <p:nvPr/>
        </p:nvSpPr>
        <p:spPr>
          <a:xfrm>
            <a:off x="144000" y="1876762"/>
            <a:ext cx="697627" cy="400110"/>
          </a:xfrm>
          <a:prstGeom prst="rect">
            <a:avLst/>
          </a:prstGeom>
          <a:noFill/>
        </p:spPr>
        <p:txBody>
          <a:bodyPr wrap="none" rtlCol="0">
            <a:spAutoFit/>
          </a:bodyPr>
          <a:lstStyle/>
          <a:p>
            <a:r>
              <a:rPr kumimoji="1" lang="en-US" altLang="zh-CN" sz="2000" dirty="0"/>
              <a:t>1908</a:t>
            </a:r>
            <a:endParaRPr kumimoji="1" lang="zh-CN" altLang="en-US" sz="2000" dirty="0"/>
          </a:p>
        </p:txBody>
      </p:sp>
      <p:sp>
        <p:nvSpPr>
          <p:cNvPr id="8" name="文本框 7">
            <a:extLst>
              <a:ext uri="{FF2B5EF4-FFF2-40B4-BE49-F238E27FC236}">
                <a16:creationId xmlns:a16="http://schemas.microsoft.com/office/drawing/2014/main" id="{06C5CC92-15AD-764D-A8B6-ADF185CAD4FE}"/>
              </a:ext>
            </a:extLst>
          </p:cNvPr>
          <p:cNvSpPr txBox="1"/>
          <p:nvPr/>
        </p:nvSpPr>
        <p:spPr>
          <a:xfrm>
            <a:off x="1188000" y="1875687"/>
            <a:ext cx="4915128" cy="400110"/>
          </a:xfrm>
          <a:prstGeom prst="rect">
            <a:avLst/>
          </a:prstGeom>
          <a:noFill/>
        </p:spPr>
        <p:txBody>
          <a:bodyPr wrap="none" rtlCol="0">
            <a:spAutoFit/>
          </a:bodyPr>
          <a:lstStyle/>
          <a:p>
            <a:r>
              <a:rPr lang="zh-CN" altLang="en-US" sz="2000" dirty="0"/>
              <a:t>电子是化学键的承担者，雷姆塞</a:t>
            </a:r>
            <a:r>
              <a:rPr lang="en-US" altLang="zh-CN" sz="2000" dirty="0"/>
              <a:t> (Ramsay)</a:t>
            </a:r>
            <a:endParaRPr kumimoji="1" lang="zh-CN" altLang="en-US" sz="2000" dirty="0"/>
          </a:p>
        </p:txBody>
      </p:sp>
      <p:sp>
        <p:nvSpPr>
          <p:cNvPr id="9" name="文本框 8">
            <a:extLst>
              <a:ext uri="{FF2B5EF4-FFF2-40B4-BE49-F238E27FC236}">
                <a16:creationId xmlns:a16="http://schemas.microsoft.com/office/drawing/2014/main" id="{A17321C3-566C-C246-8453-E599B5E176B8}"/>
              </a:ext>
            </a:extLst>
          </p:cNvPr>
          <p:cNvSpPr txBox="1"/>
          <p:nvPr/>
        </p:nvSpPr>
        <p:spPr>
          <a:xfrm>
            <a:off x="144000" y="1500173"/>
            <a:ext cx="697627" cy="400110"/>
          </a:xfrm>
          <a:prstGeom prst="rect">
            <a:avLst/>
          </a:prstGeom>
          <a:noFill/>
        </p:spPr>
        <p:txBody>
          <a:bodyPr wrap="none" rtlCol="0">
            <a:spAutoFit/>
          </a:bodyPr>
          <a:lstStyle/>
          <a:p>
            <a:r>
              <a:rPr lang="en-US" altLang="zh-CN" sz="2000" dirty="0"/>
              <a:t>1904</a:t>
            </a:r>
            <a:endParaRPr kumimoji="1" lang="zh-CN" altLang="en-US" sz="2000" dirty="0"/>
          </a:p>
        </p:txBody>
      </p:sp>
      <p:sp>
        <p:nvSpPr>
          <p:cNvPr id="10" name="文本框 9">
            <a:extLst>
              <a:ext uri="{FF2B5EF4-FFF2-40B4-BE49-F238E27FC236}">
                <a16:creationId xmlns:a16="http://schemas.microsoft.com/office/drawing/2014/main" id="{54A4463B-D06F-E049-8C06-A8CA47963062}"/>
              </a:ext>
            </a:extLst>
          </p:cNvPr>
          <p:cNvSpPr txBox="1"/>
          <p:nvPr/>
        </p:nvSpPr>
        <p:spPr>
          <a:xfrm>
            <a:off x="1188000" y="1484784"/>
            <a:ext cx="6284284" cy="400110"/>
          </a:xfrm>
          <a:prstGeom prst="rect">
            <a:avLst/>
          </a:prstGeom>
          <a:noFill/>
        </p:spPr>
        <p:txBody>
          <a:bodyPr wrap="none" rtlCol="0">
            <a:spAutoFit/>
          </a:bodyPr>
          <a:lstStyle/>
          <a:p>
            <a:r>
              <a:rPr lang="zh-CN" altLang="en-US" sz="2000" dirty="0"/>
              <a:t>正负离子成键，汤姆逊</a:t>
            </a:r>
            <a:r>
              <a:rPr lang="en-US" altLang="zh-CN" sz="2000" dirty="0"/>
              <a:t>(G Thomson)</a:t>
            </a:r>
            <a:r>
              <a:rPr lang="zh-CN" altLang="en-US" sz="2000" dirty="0"/>
              <a:t>，原子间电子转移</a:t>
            </a:r>
            <a:endParaRPr kumimoji="1" lang="zh-CN" altLang="en-US" sz="2000" dirty="0"/>
          </a:p>
        </p:txBody>
      </p:sp>
      <p:sp>
        <p:nvSpPr>
          <p:cNvPr id="11" name="文本框 10">
            <a:extLst>
              <a:ext uri="{FF2B5EF4-FFF2-40B4-BE49-F238E27FC236}">
                <a16:creationId xmlns:a16="http://schemas.microsoft.com/office/drawing/2014/main" id="{61C1DFA6-73F9-1E4A-A8C6-63A5D8BD06C9}"/>
              </a:ext>
            </a:extLst>
          </p:cNvPr>
          <p:cNvSpPr txBox="1"/>
          <p:nvPr/>
        </p:nvSpPr>
        <p:spPr>
          <a:xfrm>
            <a:off x="1188000" y="2276872"/>
            <a:ext cx="5899372" cy="400110"/>
          </a:xfrm>
          <a:prstGeom prst="rect">
            <a:avLst/>
          </a:prstGeom>
          <a:noFill/>
        </p:spPr>
        <p:txBody>
          <a:bodyPr wrap="none" rtlCol="0">
            <a:spAutoFit/>
          </a:bodyPr>
          <a:lstStyle/>
          <a:p>
            <a:r>
              <a:rPr lang="zh-CN" altLang="en-US" sz="2000" dirty="0"/>
              <a:t>电子在核间运动</a:t>
            </a:r>
            <a:r>
              <a:rPr kumimoji="1" lang="zh-CN" altLang="en-US" sz="2000" dirty="0"/>
              <a:t>，原子共用电子轨道，玻尔</a:t>
            </a:r>
            <a:r>
              <a:rPr kumimoji="1" lang="en-US" altLang="zh-CN" sz="2000" dirty="0"/>
              <a:t>(Bohr)</a:t>
            </a:r>
            <a:endParaRPr kumimoji="1" lang="zh-CN" altLang="en-US" sz="2000" dirty="0"/>
          </a:p>
        </p:txBody>
      </p:sp>
      <p:sp>
        <p:nvSpPr>
          <p:cNvPr id="12" name="文本框 11">
            <a:extLst>
              <a:ext uri="{FF2B5EF4-FFF2-40B4-BE49-F238E27FC236}">
                <a16:creationId xmlns:a16="http://schemas.microsoft.com/office/drawing/2014/main" id="{1FEE0F88-0D7A-F840-BE07-9FF9FF6120AF}"/>
              </a:ext>
            </a:extLst>
          </p:cNvPr>
          <p:cNvSpPr txBox="1"/>
          <p:nvPr/>
        </p:nvSpPr>
        <p:spPr>
          <a:xfrm>
            <a:off x="144000" y="2668850"/>
            <a:ext cx="697627" cy="400110"/>
          </a:xfrm>
          <a:prstGeom prst="rect">
            <a:avLst/>
          </a:prstGeom>
          <a:noFill/>
        </p:spPr>
        <p:txBody>
          <a:bodyPr wrap="none" rtlCol="0">
            <a:spAutoFit/>
          </a:bodyPr>
          <a:lstStyle/>
          <a:p>
            <a:r>
              <a:rPr kumimoji="1" lang="en-US" altLang="zh-CN" sz="2000" dirty="0"/>
              <a:t>1916</a:t>
            </a:r>
            <a:endParaRPr kumimoji="1" lang="zh-CN" altLang="en-US" sz="2000" dirty="0"/>
          </a:p>
        </p:txBody>
      </p:sp>
      <p:sp>
        <p:nvSpPr>
          <p:cNvPr id="13" name="文本框 12">
            <a:extLst>
              <a:ext uri="{FF2B5EF4-FFF2-40B4-BE49-F238E27FC236}">
                <a16:creationId xmlns:a16="http://schemas.microsoft.com/office/drawing/2014/main" id="{D292A4CD-0DE2-8141-A79E-4F13FBE72B2A}"/>
              </a:ext>
            </a:extLst>
          </p:cNvPr>
          <p:cNvSpPr txBox="1"/>
          <p:nvPr/>
        </p:nvSpPr>
        <p:spPr>
          <a:xfrm>
            <a:off x="1188000" y="2664866"/>
            <a:ext cx="4935967" cy="400110"/>
          </a:xfrm>
          <a:prstGeom prst="rect">
            <a:avLst/>
          </a:prstGeom>
          <a:noFill/>
        </p:spPr>
        <p:txBody>
          <a:bodyPr wrap="none" rtlCol="0">
            <a:spAutoFit/>
          </a:bodyPr>
          <a:lstStyle/>
          <a:p>
            <a:r>
              <a:rPr kumimoji="1" lang="zh-CN" altLang="en-US" sz="2000" dirty="0">
                <a:solidFill>
                  <a:schemeClr val="accent2"/>
                </a:solidFill>
                <a:highlight>
                  <a:srgbClr val="FFFF00"/>
                </a:highlight>
              </a:rPr>
              <a:t>八隅律</a:t>
            </a:r>
            <a:r>
              <a:rPr kumimoji="1" lang="zh-CN" altLang="en-US" sz="2000" dirty="0">
                <a:highlight>
                  <a:srgbClr val="FFFF00"/>
                </a:highlight>
              </a:rPr>
              <a:t>，柯塞尔</a:t>
            </a:r>
            <a:r>
              <a:rPr lang="en-US" altLang="zh-CN" sz="2000" dirty="0">
                <a:highlight>
                  <a:srgbClr val="FFFF00"/>
                </a:highlight>
              </a:rPr>
              <a:t>(Kossel)</a:t>
            </a:r>
            <a:r>
              <a:rPr lang="zh-CN" altLang="en-US" sz="2000" dirty="0">
                <a:highlight>
                  <a:srgbClr val="FFFF00"/>
                </a:highlight>
              </a:rPr>
              <a:t>，</a:t>
            </a:r>
            <a:r>
              <a:rPr lang="zh-CN" altLang="en-US" sz="2000" dirty="0">
                <a:solidFill>
                  <a:schemeClr val="accent2"/>
                </a:solidFill>
                <a:highlight>
                  <a:srgbClr val="FFFF00"/>
                </a:highlight>
              </a:rPr>
              <a:t>离子键</a:t>
            </a:r>
            <a:r>
              <a:rPr lang="zh-CN" altLang="en-US" sz="2000" dirty="0">
                <a:highlight>
                  <a:srgbClr val="FFFF00"/>
                </a:highlight>
              </a:rPr>
              <a:t>形成机理</a:t>
            </a:r>
            <a:endParaRPr kumimoji="1" lang="zh-CN" altLang="en-US" sz="2000" dirty="0">
              <a:highlight>
                <a:srgbClr val="FFFF00"/>
              </a:highlight>
            </a:endParaRPr>
          </a:p>
        </p:txBody>
      </p:sp>
      <p:sp>
        <p:nvSpPr>
          <p:cNvPr id="14" name="文本框 13">
            <a:extLst>
              <a:ext uri="{FF2B5EF4-FFF2-40B4-BE49-F238E27FC236}">
                <a16:creationId xmlns:a16="http://schemas.microsoft.com/office/drawing/2014/main" id="{281D7030-D712-754C-9182-63BD606FC8D4}"/>
              </a:ext>
            </a:extLst>
          </p:cNvPr>
          <p:cNvSpPr txBox="1"/>
          <p:nvPr/>
        </p:nvSpPr>
        <p:spPr>
          <a:xfrm>
            <a:off x="144000" y="3401046"/>
            <a:ext cx="697627" cy="400110"/>
          </a:xfrm>
          <a:prstGeom prst="rect">
            <a:avLst/>
          </a:prstGeom>
          <a:noFill/>
        </p:spPr>
        <p:txBody>
          <a:bodyPr wrap="none" rtlCol="0">
            <a:spAutoFit/>
          </a:bodyPr>
          <a:lstStyle/>
          <a:p>
            <a:r>
              <a:rPr kumimoji="1" lang="en-US" altLang="zh-CN" sz="2000" dirty="0"/>
              <a:t>1919</a:t>
            </a:r>
            <a:endParaRPr kumimoji="1" lang="zh-CN" altLang="en-US" sz="2000" dirty="0"/>
          </a:p>
        </p:txBody>
      </p:sp>
      <p:sp>
        <p:nvSpPr>
          <p:cNvPr id="15" name="文本框 14">
            <a:extLst>
              <a:ext uri="{FF2B5EF4-FFF2-40B4-BE49-F238E27FC236}">
                <a16:creationId xmlns:a16="http://schemas.microsoft.com/office/drawing/2014/main" id="{6FD34D25-E802-4840-8070-AB3DD0F90F8D}"/>
              </a:ext>
            </a:extLst>
          </p:cNvPr>
          <p:cNvSpPr txBox="1"/>
          <p:nvPr/>
        </p:nvSpPr>
        <p:spPr>
          <a:xfrm>
            <a:off x="1188000" y="3397062"/>
            <a:ext cx="6885218" cy="400110"/>
          </a:xfrm>
          <a:prstGeom prst="rect">
            <a:avLst/>
          </a:prstGeom>
          <a:noFill/>
        </p:spPr>
        <p:txBody>
          <a:bodyPr wrap="none" rtlCol="0">
            <a:spAutoFit/>
          </a:bodyPr>
          <a:lstStyle/>
          <a:p>
            <a:r>
              <a:rPr lang="zh-CN" altLang="en-US" sz="2000" dirty="0">
                <a:solidFill>
                  <a:schemeClr val="accent2"/>
                </a:solidFill>
              </a:rPr>
              <a:t>共价键</a:t>
            </a:r>
            <a:r>
              <a:rPr kumimoji="1" lang="zh-CN" altLang="en-US" sz="2000" dirty="0"/>
              <a:t>概念，</a:t>
            </a:r>
            <a:r>
              <a:rPr lang="zh-CN" altLang="en-US" sz="2000" dirty="0"/>
              <a:t>朗缪尔</a:t>
            </a:r>
            <a:r>
              <a:rPr kumimoji="1" lang="en-US" altLang="zh-CN" sz="2000" dirty="0"/>
              <a:t>(Langmuir)</a:t>
            </a:r>
            <a:r>
              <a:rPr kumimoji="1" lang="zh-CN" altLang="en-US" sz="2000" dirty="0"/>
              <a:t>，</a:t>
            </a:r>
            <a:r>
              <a:rPr lang="zh-CN" altLang="en-US" sz="2000" dirty="0"/>
              <a:t>电子的转移和电子对共享</a:t>
            </a:r>
            <a:endParaRPr kumimoji="1" lang="zh-CN" altLang="en-US" sz="2000" dirty="0"/>
          </a:p>
        </p:txBody>
      </p:sp>
      <p:sp>
        <p:nvSpPr>
          <p:cNvPr id="16" name="文本框 15">
            <a:extLst>
              <a:ext uri="{FF2B5EF4-FFF2-40B4-BE49-F238E27FC236}">
                <a16:creationId xmlns:a16="http://schemas.microsoft.com/office/drawing/2014/main" id="{F9B20B9D-0AEB-0640-82E8-9D4E0AE0B3E5}"/>
              </a:ext>
            </a:extLst>
          </p:cNvPr>
          <p:cNvSpPr txBox="1"/>
          <p:nvPr/>
        </p:nvSpPr>
        <p:spPr>
          <a:xfrm>
            <a:off x="144000" y="3809999"/>
            <a:ext cx="697627" cy="400110"/>
          </a:xfrm>
          <a:prstGeom prst="rect">
            <a:avLst/>
          </a:prstGeom>
          <a:noFill/>
        </p:spPr>
        <p:txBody>
          <a:bodyPr wrap="none" rtlCol="0">
            <a:spAutoFit/>
          </a:bodyPr>
          <a:lstStyle/>
          <a:p>
            <a:r>
              <a:rPr kumimoji="1" lang="en-US" altLang="zh-CN" sz="2000" dirty="0"/>
              <a:t>1921</a:t>
            </a:r>
            <a:endParaRPr kumimoji="1" lang="zh-CN" altLang="en-US" sz="2000" dirty="0"/>
          </a:p>
        </p:txBody>
      </p:sp>
      <p:sp>
        <p:nvSpPr>
          <p:cNvPr id="17" name="文本框 16">
            <a:extLst>
              <a:ext uri="{FF2B5EF4-FFF2-40B4-BE49-F238E27FC236}">
                <a16:creationId xmlns:a16="http://schemas.microsoft.com/office/drawing/2014/main" id="{C35E975C-CE09-6740-87A2-87C501DEA7E2}"/>
              </a:ext>
            </a:extLst>
          </p:cNvPr>
          <p:cNvSpPr txBox="1"/>
          <p:nvPr/>
        </p:nvSpPr>
        <p:spPr>
          <a:xfrm>
            <a:off x="1188000" y="3773496"/>
            <a:ext cx="7890801" cy="400110"/>
          </a:xfrm>
          <a:prstGeom prst="rect">
            <a:avLst/>
          </a:prstGeom>
          <a:noFill/>
        </p:spPr>
        <p:txBody>
          <a:bodyPr wrap="square" rtlCol="0">
            <a:spAutoFit/>
          </a:bodyPr>
          <a:lstStyle/>
          <a:p>
            <a:r>
              <a:rPr kumimoji="1" lang="zh-CN" altLang="en-US" sz="2000" dirty="0"/>
              <a:t>借用联合</a:t>
            </a:r>
            <a:r>
              <a:rPr kumimoji="1" lang="en-US" altLang="zh-CN" sz="2000" dirty="0"/>
              <a:t>(</a:t>
            </a:r>
            <a:r>
              <a:rPr kumimoji="1" lang="zh-CN" altLang="en-US" sz="2000" dirty="0"/>
              <a:t>配位键</a:t>
            </a:r>
            <a:r>
              <a:rPr kumimoji="1" lang="en-US" altLang="zh-CN" sz="2000" dirty="0"/>
              <a:t>)</a:t>
            </a:r>
            <a:r>
              <a:rPr kumimoji="1" lang="zh-CN" altLang="en-US" sz="2000" dirty="0"/>
              <a:t>，</a:t>
            </a:r>
            <a:r>
              <a:rPr lang="zh-CN" altLang="en-US" sz="2000" dirty="0"/>
              <a:t>普金斯</a:t>
            </a:r>
            <a:r>
              <a:rPr lang="en-US" altLang="zh-CN" sz="2000" dirty="0"/>
              <a:t>(Perkins)</a:t>
            </a:r>
            <a:r>
              <a:rPr lang="zh-CN" altLang="en-US" sz="2000" dirty="0"/>
              <a:t>，单一原子提供电子</a:t>
            </a:r>
            <a:endParaRPr kumimoji="1" lang="zh-CN" altLang="en-US" sz="2000" dirty="0"/>
          </a:p>
        </p:txBody>
      </p:sp>
      <p:sp>
        <p:nvSpPr>
          <p:cNvPr id="19" name="文本框 18">
            <a:extLst>
              <a:ext uri="{FF2B5EF4-FFF2-40B4-BE49-F238E27FC236}">
                <a16:creationId xmlns:a16="http://schemas.microsoft.com/office/drawing/2014/main" id="{2A4B3DDD-4F4B-B34A-B94C-1B7E0FC91158}"/>
              </a:ext>
            </a:extLst>
          </p:cNvPr>
          <p:cNvSpPr txBox="1"/>
          <p:nvPr/>
        </p:nvSpPr>
        <p:spPr>
          <a:xfrm>
            <a:off x="144000" y="1068218"/>
            <a:ext cx="697627" cy="400110"/>
          </a:xfrm>
          <a:prstGeom prst="rect">
            <a:avLst/>
          </a:prstGeom>
          <a:noFill/>
        </p:spPr>
        <p:txBody>
          <a:bodyPr wrap="none" rtlCol="0">
            <a:spAutoFit/>
          </a:bodyPr>
          <a:lstStyle/>
          <a:p>
            <a:r>
              <a:rPr kumimoji="1" lang="en-US" altLang="zh-CN" sz="2000" dirty="0">
                <a:solidFill>
                  <a:srgbClr val="FF0000"/>
                </a:solidFill>
              </a:rPr>
              <a:t>1897</a:t>
            </a:r>
            <a:endParaRPr kumimoji="1" lang="zh-CN" altLang="en-US" sz="2000" dirty="0">
              <a:solidFill>
                <a:srgbClr val="FF0000"/>
              </a:solidFill>
            </a:endParaRPr>
          </a:p>
        </p:txBody>
      </p:sp>
      <p:sp>
        <p:nvSpPr>
          <p:cNvPr id="20" name="文本框 19">
            <a:extLst>
              <a:ext uri="{FF2B5EF4-FFF2-40B4-BE49-F238E27FC236}">
                <a16:creationId xmlns:a16="http://schemas.microsoft.com/office/drawing/2014/main" id="{36635262-41C8-014F-B290-EDAD7A574BC9}"/>
              </a:ext>
            </a:extLst>
          </p:cNvPr>
          <p:cNvSpPr txBox="1"/>
          <p:nvPr/>
        </p:nvSpPr>
        <p:spPr>
          <a:xfrm>
            <a:off x="1188000" y="1083509"/>
            <a:ext cx="4019242" cy="400110"/>
          </a:xfrm>
          <a:prstGeom prst="rect">
            <a:avLst/>
          </a:prstGeom>
          <a:noFill/>
        </p:spPr>
        <p:txBody>
          <a:bodyPr wrap="none" rtlCol="0">
            <a:spAutoFit/>
          </a:bodyPr>
          <a:lstStyle/>
          <a:p>
            <a:r>
              <a:rPr kumimoji="1" lang="zh-CN" altLang="en-US" sz="2000" dirty="0">
                <a:solidFill>
                  <a:srgbClr val="FF0000"/>
                </a:solidFill>
              </a:rPr>
              <a:t>电子被发现，汤姆逊</a:t>
            </a:r>
            <a:r>
              <a:rPr kumimoji="1" lang="en-US" altLang="zh-CN" sz="2000" dirty="0">
                <a:solidFill>
                  <a:srgbClr val="FF0000"/>
                </a:solidFill>
              </a:rPr>
              <a:t>(JJ Thomson)</a:t>
            </a:r>
            <a:endParaRPr kumimoji="1" lang="zh-CN" altLang="en-US" sz="2000" dirty="0">
              <a:solidFill>
                <a:srgbClr val="FF0000"/>
              </a:solidFill>
            </a:endParaRPr>
          </a:p>
        </p:txBody>
      </p:sp>
      <p:sp>
        <p:nvSpPr>
          <p:cNvPr id="21" name="文本框 20">
            <a:extLst>
              <a:ext uri="{FF2B5EF4-FFF2-40B4-BE49-F238E27FC236}">
                <a16:creationId xmlns:a16="http://schemas.microsoft.com/office/drawing/2014/main" id="{D6800BCE-FD31-8348-9FC4-474C22D44C96}"/>
              </a:ext>
            </a:extLst>
          </p:cNvPr>
          <p:cNvSpPr txBox="1"/>
          <p:nvPr/>
        </p:nvSpPr>
        <p:spPr>
          <a:xfrm>
            <a:off x="144000" y="2996952"/>
            <a:ext cx="697627" cy="400110"/>
          </a:xfrm>
          <a:prstGeom prst="rect">
            <a:avLst/>
          </a:prstGeom>
          <a:noFill/>
        </p:spPr>
        <p:txBody>
          <a:bodyPr wrap="none" rtlCol="0">
            <a:spAutoFit/>
          </a:bodyPr>
          <a:lstStyle/>
          <a:p>
            <a:r>
              <a:rPr kumimoji="1" lang="en-US" altLang="zh-CN" sz="2000" dirty="0"/>
              <a:t>1916</a:t>
            </a:r>
            <a:endParaRPr kumimoji="1" lang="zh-CN" altLang="en-US" sz="2000" dirty="0"/>
          </a:p>
        </p:txBody>
      </p:sp>
      <p:sp>
        <p:nvSpPr>
          <p:cNvPr id="23" name="文本框 22">
            <a:extLst>
              <a:ext uri="{FF2B5EF4-FFF2-40B4-BE49-F238E27FC236}">
                <a16:creationId xmlns:a16="http://schemas.microsoft.com/office/drawing/2014/main" id="{7C9432D6-03E7-E949-B3C8-4DFD5753CB22}"/>
              </a:ext>
            </a:extLst>
          </p:cNvPr>
          <p:cNvSpPr txBox="1"/>
          <p:nvPr/>
        </p:nvSpPr>
        <p:spPr>
          <a:xfrm>
            <a:off x="1188000" y="3022212"/>
            <a:ext cx="4414991" cy="400110"/>
          </a:xfrm>
          <a:prstGeom prst="rect">
            <a:avLst/>
          </a:prstGeom>
          <a:noFill/>
        </p:spPr>
        <p:txBody>
          <a:bodyPr wrap="none" rtlCol="0">
            <a:spAutoFit/>
          </a:bodyPr>
          <a:lstStyle/>
          <a:p>
            <a:r>
              <a:rPr kumimoji="1" lang="zh-CN" altLang="en-US" sz="2000" dirty="0">
                <a:highlight>
                  <a:srgbClr val="FFFF00"/>
                </a:highlight>
              </a:rPr>
              <a:t>八隅律，</a:t>
            </a:r>
            <a:r>
              <a:rPr lang="zh-CN" altLang="en-US" sz="2000" dirty="0">
                <a:solidFill>
                  <a:schemeClr val="accent2"/>
                </a:solidFill>
                <a:highlight>
                  <a:srgbClr val="FFFF00"/>
                </a:highlight>
              </a:rPr>
              <a:t>路易斯</a:t>
            </a:r>
            <a:r>
              <a:rPr lang="en-US" altLang="zh-CN" sz="2000" dirty="0">
                <a:solidFill>
                  <a:schemeClr val="accent2"/>
                </a:solidFill>
                <a:highlight>
                  <a:srgbClr val="FFFF00"/>
                </a:highlight>
              </a:rPr>
              <a:t>(Lewis) </a:t>
            </a:r>
            <a:r>
              <a:rPr lang="zh-CN" altLang="en-US" sz="2000" dirty="0">
                <a:highlight>
                  <a:srgbClr val="FFFF00"/>
                </a:highlight>
              </a:rPr>
              <a:t>，共享电子对</a:t>
            </a:r>
            <a:endParaRPr kumimoji="1" lang="zh-CN" altLang="en-US" sz="2000" dirty="0">
              <a:highlight>
                <a:srgbClr val="FFFF00"/>
              </a:highlight>
            </a:endParaRPr>
          </a:p>
        </p:txBody>
      </p:sp>
      <p:sp>
        <p:nvSpPr>
          <p:cNvPr id="24" name="文本框 23">
            <a:extLst>
              <a:ext uri="{FF2B5EF4-FFF2-40B4-BE49-F238E27FC236}">
                <a16:creationId xmlns:a16="http://schemas.microsoft.com/office/drawing/2014/main" id="{AEBDF294-A4C9-4C4B-A883-FB1F60FC92CD}"/>
              </a:ext>
            </a:extLst>
          </p:cNvPr>
          <p:cNvSpPr txBox="1"/>
          <p:nvPr/>
        </p:nvSpPr>
        <p:spPr>
          <a:xfrm>
            <a:off x="144000" y="4201518"/>
            <a:ext cx="697627" cy="400110"/>
          </a:xfrm>
          <a:prstGeom prst="rect">
            <a:avLst/>
          </a:prstGeom>
          <a:noFill/>
        </p:spPr>
        <p:txBody>
          <a:bodyPr wrap="none" rtlCol="0">
            <a:spAutoFit/>
          </a:bodyPr>
          <a:lstStyle/>
          <a:p>
            <a:r>
              <a:rPr kumimoji="1" lang="en-US" altLang="zh-CN" sz="2000" dirty="0"/>
              <a:t>1927</a:t>
            </a:r>
            <a:endParaRPr kumimoji="1" lang="zh-CN" altLang="en-US" sz="2000" dirty="0"/>
          </a:p>
        </p:txBody>
      </p:sp>
      <p:sp>
        <p:nvSpPr>
          <p:cNvPr id="25" name="文本框 24">
            <a:extLst>
              <a:ext uri="{FF2B5EF4-FFF2-40B4-BE49-F238E27FC236}">
                <a16:creationId xmlns:a16="http://schemas.microsoft.com/office/drawing/2014/main" id="{B53979CD-DF8E-4544-B305-1A36632329DD}"/>
              </a:ext>
            </a:extLst>
          </p:cNvPr>
          <p:cNvSpPr txBox="1"/>
          <p:nvPr/>
        </p:nvSpPr>
        <p:spPr>
          <a:xfrm>
            <a:off x="1188000" y="4189617"/>
            <a:ext cx="5249244" cy="400110"/>
          </a:xfrm>
          <a:prstGeom prst="rect">
            <a:avLst/>
          </a:prstGeom>
          <a:noFill/>
        </p:spPr>
        <p:txBody>
          <a:bodyPr wrap="square" rtlCol="0">
            <a:spAutoFit/>
          </a:bodyPr>
          <a:lstStyle/>
          <a:p>
            <a:r>
              <a:rPr kumimoji="1" lang="zh-CN" altLang="en-US" sz="2000" dirty="0">
                <a:solidFill>
                  <a:schemeClr val="accent2"/>
                </a:solidFill>
              </a:rPr>
              <a:t>配位</a:t>
            </a:r>
            <a:r>
              <a:rPr lang="zh-CN" altLang="en-US" sz="2000" dirty="0">
                <a:solidFill>
                  <a:schemeClr val="accent2"/>
                </a:solidFill>
              </a:rPr>
              <a:t>共价</a:t>
            </a:r>
            <a:r>
              <a:rPr kumimoji="1" lang="zh-CN" altLang="en-US" sz="2000" dirty="0">
                <a:solidFill>
                  <a:schemeClr val="accent2"/>
                </a:solidFill>
              </a:rPr>
              <a:t>键</a:t>
            </a:r>
            <a:r>
              <a:rPr kumimoji="1" lang="zh-CN" altLang="en-US" sz="2000" dirty="0"/>
              <a:t>，西克维奇</a:t>
            </a:r>
            <a:r>
              <a:rPr lang="en-US" altLang="zh-CN" sz="2000" dirty="0"/>
              <a:t>(</a:t>
            </a:r>
            <a:r>
              <a:rPr lang="en-US" altLang="zh-CN" sz="2000" dirty="0" err="1"/>
              <a:t>Sidwick</a:t>
            </a:r>
            <a:r>
              <a:rPr lang="en-US" altLang="zh-CN" sz="2000" dirty="0"/>
              <a:t>)</a:t>
            </a:r>
            <a:r>
              <a:rPr lang="zh-CN" altLang="en-US" sz="2000" dirty="0"/>
              <a:t>，</a:t>
            </a:r>
            <a:r>
              <a:rPr lang="en-US" altLang="zh-CN" sz="2000" dirty="0"/>
              <a:t>A→B</a:t>
            </a:r>
            <a:endParaRPr kumimoji="1" lang="zh-CN" altLang="en-US" sz="2000" dirty="0"/>
          </a:p>
        </p:txBody>
      </p:sp>
      <p:sp>
        <p:nvSpPr>
          <p:cNvPr id="26" name="文本框 25">
            <a:extLst>
              <a:ext uri="{FF2B5EF4-FFF2-40B4-BE49-F238E27FC236}">
                <a16:creationId xmlns:a16="http://schemas.microsoft.com/office/drawing/2014/main" id="{5BFFF75C-22F3-6D4F-8E3A-CB7A04506F8C}"/>
              </a:ext>
            </a:extLst>
          </p:cNvPr>
          <p:cNvSpPr txBox="1"/>
          <p:nvPr/>
        </p:nvSpPr>
        <p:spPr>
          <a:xfrm>
            <a:off x="144000" y="4565584"/>
            <a:ext cx="697627" cy="400110"/>
          </a:xfrm>
          <a:prstGeom prst="rect">
            <a:avLst/>
          </a:prstGeom>
          <a:noFill/>
        </p:spPr>
        <p:txBody>
          <a:bodyPr wrap="none" rtlCol="0">
            <a:spAutoFit/>
          </a:bodyPr>
          <a:lstStyle/>
          <a:p>
            <a:r>
              <a:rPr kumimoji="1" lang="en-US" altLang="zh-CN" sz="2000" dirty="0"/>
              <a:t>1927</a:t>
            </a:r>
            <a:endParaRPr kumimoji="1" lang="zh-CN" altLang="en-US" sz="2000" dirty="0"/>
          </a:p>
        </p:txBody>
      </p:sp>
      <p:sp>
        <p:nvSpPr>
          <p:cNvPr id="27" name="文本框 26">
            <a:extLst>
              <a:ext uri="{FF2B5EF4-FFF2-40B4-BE49-F238E27FC236}">
                <a16:creationId xmlns:a16="http://schemas.microsoft.com/office/drawing/2014/main" id="{08FEC708-1C20-9D4B-A2C5-51D7B90614B4}"/>
              </a:ext>
            </a:extLst>
          </p:cNvPr>
          <p:cNvSpPr txBox="1"/>
          <p:nvPr/>
        </p:nvSpPr>
        <p:spPr>
          <a:xfrm>
            <a:off x="1188000" y="4553683"/>
            <a:ext cx="7336350" cy="400110"/>
          </a:xfrm>
          <a:prstGeom prst="rect">
            <a:avLst/>
          </a:prstGeom>
          <a:noFill/>
        </p:spPr>
        <p:txBody>
          <a:bodyPr wrap="square" rtlCol="0">
            <a:spAutoFit/>
          </a:bodyPr>
          <a:lstStyle/>
          <a:p>
            <a:r>
              <a:rPr lang="zh-CN" altLang="en-US" sz="2000" dirty="0"/>
              <a:t>氢分子量子力学处理</a:t>
            </a:r>
            <a:r>
              <a:rPr kumimoji="1" lang="zh-CN" altLang="en-US" sz="2000" dirty="0"/>
              <a:t>，海特勒</a:t>
            </a:r>
            <a:r>
              <a:rPr lang="en-US" altLang="zh-CN" sz="2000" dirty="0"/>
              <a:t>(</a:t>
            </a:r>
            <a:r>
              <a:rPr lang="en-US" altLang="zh-CN" sz="2000" dirty="0" err="1"/>
              <a:t>Heitler</a:t>
            </a:r>
            <a:r>
              <a:rPr lang="en-US" altLang="zh-CN" sz="2000" dirty="0"/>
              <a:t>)</a:t>
            </a:r>
            <a:r>
              <a:rPr kumimoji="1" lang="zh-CN" altLang="en-US" sz="2000" dirty="0"/>
              <a:t>和伦敦</a:t>
            </a:r>
            <a:r>
              <a:rPr lang="en-US" altLang="zh-CN" sz="2000" dirty="0"/>
              <a:t>(London)</a:t>
            </a:r>
            <a:endParaRPr kumimoji="1" lang="zh-CN" altLang="en-US" sz="2000" dirty="0"/>
          </a:p>
        </p:txBody>
      </p:sp>
      <p:sp>
        <p:nvSpPr>
          <p:cNvPr id="28" name="文本框 27">
            <a:extLst>
              <a:ext uri="{FF2B5EF4-FFF2-40B4-BE49-F238E27FC236}">
                <a16:creationId xmlns:a16="http://schemas.microsoft.com/office/drawing/2014/main" id="{D0768468-5F52-7B46-8236-74691F8EBF49}"/>
              </a:ext>
            </a:extLst>
          </p:cNvPr>
          <p:cNvSpPr txBox="1"/>
          <p:nvPr/>
        </p:nvSpPr>
        <p:spPr>
          <a:xfrm>
            <a:off x="144000" y="5333146"/>
            <a:ext cx="697627" cy="400110"/>
          </a:xfrm>
          <a:prstGeom prst="rect">
            <a:avLst/>
          </a:prstGeom>
          <a:noFill/>
        </p:spPr>
        <p:txBody>
          <a:bodyPr wrap="none" rtlCol="0">
            <a:spAutoFit/>
          </a:bodyPr>
          <a:lstStyle/>
          <a:p>
            <a:r>
              <a:rPr kumimoji="1" lang="en-US" altLang="zh-CN" sz="2000" dirty="0"/>
              <a:t>1932</a:t>
            </a:r>
            <a:endParaRPr kumimoji="1" lang="zh-CN" altLang="en-US" sz="2000" dirty="0"/>
          </a:p>
        </p:txBody>
      </p:sp>
      <p:sp>
        <p:nvSpPr>
          <p:cNvPr id="30" name="文本框 29">
            <a:extLst>
              <a:ext uri="{FF2B5EF4-FFF2-40B4-BE49-F238E27FC236}">
                <a16:creationId xmlns:a16="http://schemas.microsoft.com/office/drawing/2014/main" id="{3B455C25-221E-D541-98DA-85F4A7120A9C}"/>
              </a:ext>
            </a:extLst>
          </p:cNvPr>
          <p:cNvSpPr txBox="1"/>
          <p:nvPr/>
        </p:nvSpPr>
        <p:spPr>
          <a:xfrm>
            <a:off x="144000" y="6041149"/>
            <a:ext cx="697627" cy="400110"/>
          </a:xfrm>
          <a:prstGeom prst="rect">
            <a:avLst/>
          </a:prstGeom>
          <a:noFill/>
        </p:spPr>
        <p:txBody>
          <a:bodyPr wrap="none" rtlCol="0">
            <a:spAutoFit/>
          </a:bodyPr>
          <a:lstStyle/>
          <a:p>
            <a:r>
              <a:rPr kumimoji="1" lang="en-US" altLang="zh-CN" sz="2000" dirty="0"/>
              <a:t>1952</a:t>
            </a:r>
            <a:endParaRPr kumimoji="1" lang="zh-CN" altLang="en-US" sz="2000" dirty="0"/>
          </a:p>
        </p:txBody>
      </p:sp>
      <p:sp>
        <p:nvSpPr>
          <p:cNvPr id="31" name="文本框 30">
            <a:extLst>
              <a:ext uri="{FF2B5EF4-FFF2-40B4-BE49-F238E27FC236}">
                <a16:creationId xmlns:a16="http://schemas.microsoft.com/office/drawing/2014/main" id="{E8133B50-47A1-E54A-B471-EF478948BBF5}"/>
              </a:ext>
            </a:extLst>
          </p:cNvPr>
          <p:cNvSpPr txBox="1"/>
          <p:nvPr/>
        </p:nvSpPr>
        <p:spPr>
          <a:xfrm>
            <a:off x="1188000" y="6029248"/>
            <a:ext cx="7336350" cy="400110"/>
          </a:xfrm>
          <a:prstGeom prst="rect">
            <a:avLst/>
          </a:prstGeom>
          <a:noFill/>
        </p:spPr>
        <p:txBody>
          <a:bodyPr wrap="square" rtlCol="0">
            <a:spAutoFit/>
          </a:bodyPr>
          <a:lstStyle/>
          <a:p>
            <a:r>
              <a:rPr lang="zh-CN" altLang="en-US" sz="2000" dirty="0"/>
              <a:t>前线轨道理论</a:t>
            </a:r>
            <a:r>
              <a:rPr kumimoji="1" lang="zh-CN" altLang="en-US" sz="2000" dirty="0"/>
              <a:t>，福井谦一</a:t>
            </a:r>
            <a:r>
              <a:rPr lang="en-US" altLang="zh-CN" sz="2000" dirty="0"/>
              <a:t>(Fukui Kenichi)</a:t>
            </a:r>
            <a:endParaRPr kumimoji="1" lang="zh-CN" altLang="en-US" sz="2000" dirty="0"/>
          </a:p>
        </p:txBody>
      </p:sp>
      <p:sp>
        <p:nvSpPr>
          <p:cNvPr id="32" name="文本框 31">
            <a:extLst>
              <a:ext uri="{FF2B5EF4-FFF2-40B4-BE49-F238E27FC236}">
                <a16:creationId xmlns:a16="http://schemas.microsoft.com/office/drawing/2014/main" id="{5AD846FA-2D97-2744-B4A5-AFBD4B8A4719}"/>
              </a:ext>
            </a:extLst>
          </p:cNvPr>
          <p:cNvSpPr txBox="1"/>
          <p:nvPr/>
        </p:nvSpPr>
        <p:spPr>
          <a:xfrm>
            <a:off x="144000" y="4953068"/>
            <a:ext cx="697627" cy="400110"/>
          </a:xfrm>
          <a:prstGeom prst="rect">
            <a:avLst/>
          </a:prstGeom>
          <a:noFill/>
        </p:spPr>
        <p:txBody>
          <a:bodyPr wrap="none" rtlCol="0">
            <a:spAutoFit/>
          </a:bodyPr>
          <a:lstStyle/>
          <a:p>
            <a:r>
              <a:rPr kumimoji="1" lang="en-US" altLang="zh-CN" sz="2000" dirty="0"/>
              <a:t>1931</a:t>
            </a:r>
            <a:endParaRPr kumimoji="1" lang="zh-CN" altLang="en-US" sz="2000" dirty="0"/>
          </a:p>
        </p:txBody>
      </p:sp>
      <p:sp>
        <p:nvSpPr>
          <p:cNvPr id="33" name="文本框 32">
            <a:extLst>
              <a:ext uri="{FF2B5EF4-FFF2-40B4-BE49-F238E27FC236}">
                <a16:creationId xmlns:a16="http://schemas.microsoft.com/office/drawing/2014/main" id="{EF5226E2-5ACE-6247-BF86-3A08CD308A52}"/>
              </a:ext>
            </a:extLst>
          </p:cNvPr>
          <p:cNvSpPr txBox="1"/>
          <p:nvPr/>
        </p:nvSpPr>
        <p:spPr>
          <a:xfrm>
            <a:off x="1188000" y="4949634"/>
            <a:ext cx="7336350" cy="400110"/>
          </a:xfrm>
          <a:prstGeom prst="rect">
            <a:avLst/>
          </a:prstGeom>
          <a:noFill/>
        </p:spPr>
        <p:txBody>
          <a:bodyPr wrap="square" rtlCol="0">
            <a:spAutoFit/>
          </a:bodyPr>
          <a:lstStyle/>
          <a:p>
            <a:r>
              <a:rPr kumimoji="1" lang="zh-CN" altLang="en-US" sz="2000" dirty="0"/>
              <a:t>杂化轨道理论，泡林</a:t>
            </a:r>
            <a:r>
              <a:rPr lang="en-US" altLang="zh-CN" sz="2000" dirty="0"/>
              <a:t>(Pauling)</a:t>
            </a:r>
            <a:r>
              <a:rPr kumimoji="1" lang="zh-CN" altLang="en-US" sz="2000" dirty="0"/>
              <a:t>和斯莱特</a:t>
            </a:r>
            <a:r>
              <a:rPr lang="en-US" altLang="zh-CN" sz="2000" dirty="0"/>
              <a:t>(Slater)</a:t>
            </a:r>
            <a:endParaRPr kumimoji="1" lang="zh-CN" altLang="en-US" sz="2000" dirty="0"/>
          </a:p>
        </p:txBody>
      </p:sp>
      <p:sp>
        <p:nvSpPr>
          <p:cNvPr id="34" name="右大括号 33">
            <a:extLst>
              <a:ext uri="{FF2B5EF4-FFF2-40B4-BE49-F238E27FC236}">
                <a16:creationId xmlns:a16="http://schemas.microsoft.com/office/drawing/2014/main" id="{6F3410B8-4DF8-2748-8F19-C14C88B55BEA}"/>
              </a:ext>
            </a:extLst>
          </p:cNvPr>
          <p:cNvSpPr/>
          <p:nvPr/>
        </p:nvSpPr>
        <p:spPr>
          <a:xfrm>
            <a:off x="7452320" y="2864921"/>
            <a:ext cx="147172" cy="492071"/>
          </a:xfrm>
          <a:prstGeom prst="rightBrace">
            <a:avLst/>
          </a:prstGeom>
          <a:ln w="28575">
            <a:solidFill>
              <a:schemeClr val="tx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C5CF1CEE-A48F-1347-B133-2D54904F47D5}"/>
              </a:ext>
            </a:extLst>
          </p:cNvPr>
          <p:cNvSpPr txBox="1"/>
          <p:nvPr/>
        </p:nvSpPr>
        <p:spPr>
          <a:xfrm>
            <a:off x="7668344" y="2903577"/>
            <a:ext cx="1217000" cy="400110"/>
          </a:xfrm>
          <a:prstGeom prst="rect">
            <a:avLst/>
          </a:prstGeom>
          <a:solidFill>
            <a:srgbClr val="FFFF00"/>
          </a:solidFill>
        </p:spPr>
        <p:txBody>
          <a:bodyPr wrap="square" rtlCol="0">
            <a:spAutoFit/>
          </a:bodyPr>
          <a:lstStyle/>
          <a:p>
            <a:pPr algn="ctr"/>
            <a:r>
              <a:rPr lang="zh-CN" altLang="en-US" sz="2000" dirty="0">
                <a:solidFill>
                  <a:schemeClr val="accent2"/>
                </a:solidFill>
              </a:rPr>
              <a:t>价键理论</a:t>
            </a:r>
            <a:endParaRPr kumimoji="1" lang="zh-CN" altLang="en-US" sz="2000" dirty="0">
              <a:solidFill>
                <a:schemeClr val="accent2"/>
              </a:solidFill>
            </a:endParaRPr>
          </a:p>
        </p:txBody>
      </p:sp>
      <p:sp>
        <p:nvSpPr>
          <p:cNvPr id="36" name="矩形 35">
            <a:extLst>
              <a:ext uri="{FF2B5EF4-FFF2-40B4-BE49-F238E27FC236}">
                <a16:creationId xmlns:a16="http://schemas.microsoft.com/office/drawing/2014/main" id="{E7C912B6-30E3-CD41-98D8-C0E14CDDA11B}"/>
              </a:ext>
            </a:extLst>
          </p:cNvPr>
          <p:cNvSpPr/>
          <p:nvPr/>
        </p:nvSpPr>
        <p:spPr>
          <a:xfrm>
            <a:off x="1259632" y="5349744"/>
            <a:ext cx="1584176" cy="31150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F4CC0E44-F798-AA4B-ADC2-A7FAEA131F36}"/>
              </a:ext>
            </a:extLst>
          </p:cNvPr>
          <p:cNvSpPr txBox="1"/>
          <p:nvPr/>
        </p:nvSpPr>
        <p:spPr>
          <a:xfrm>
            <a:off x="1188000" y="5321245"/>
            <a:ext cx="7480366" cy="707886"/>
          </a:xfrm>
          <a:prstGeom prst="rect">
            <a:avLst/>
          </a:prstGeom>
          <a:noFill/>
        </p:spPr>
        <p:txBody>
          <a:bodyPr wrap="square" rtlCol="0">
            <a:spAutoFit/>
          </a:bodyPr>
          <a:lstStyle/>
          <a:p>
            <a:pPr marL="7938"/>
            <a:r>
              <a:rPr lang="zh-CN" altLang="en-US" sz="2000" dirty="0">
                <a:solidFill>
                  <a:schemeClr val="accent2"/>
                </a:solidFill>
              </a:rPr>
              <a:t>分子轨道理论</a:t>
            </a:r>
            <a:r>
              <a:rPr kumimoji="1" lang="zh-CN" altLang="en-US" sz="2000" dirty="0"/>
              <a:t>，莫利肯</a:t>
            </a:r>
            <a:r>
              <a:rPr kumimoji="1" lang="en-US" altLang="zh-CN" sz="2000" dirty="0"/>
              <a:t>(</a:t>
            </a:r>
            <a:r>
              <a:rPr kumimoji="1" lang="en-US" altLang="zh-CN" sz="2000" dirty="0" err="1"/>
              <a:t>Mulliken</a:t>
            </a:r>
            <a:r>
              <a:rPr kumimoji="1" lang="en-US" altLang="zh-CN" sz="2000" dirty="0"/>
              <a:t>)</a:t>
            </a:r>
            <a:r>
              <a:rPr kumimoji="1" lang="zh-CN" altLang="en-US" sz="2000" dirty="0"/>
              <a:t>和</a:t>
            </a:r>
            <a:r>
              <a:rPr lang="zh-CN" altLang="en-US" sz="2000" dirty="0"/>
              <a:t>洪特</a:t>
            </a:r>
            <a:r>
              <a:rPr lang="en-US" altLang="zh-CN" sz="2000" dirty="0"/>
              <a:t>(Hunter)</a:t>
            </a:r>
            <a:r>
              <a:rPr kumimoji="1" lang="zh-CN" altLang="en-US" sz="2000" dirty="0"/>
              <a:t>，</a:t>
            </a:r>
            <a:r>
              <a:rPr kumimoji="1" lang="en-US" altLang="zh-CN" sz="2000" dirty="0"/>
              <a:t>LCAO-MO</a:t>
            </a:r>
            <a:r>
              <a:rPr kumimoji="1" lang="zh-CN" altLang="en-US" sz="2000" dirty="0"/>
              <a:t>，</a:t>
            </a:r>
            <a:r>
              <a:rPr kumimoji="1" lang="en-US" altLang="zh-CN" sz="2000" dirty="0"/>
              <a:t>  </a:t>
            </a:r>
            <a:r>
              <a:rPr kumimoji="1" lang="zh-CN" altLang="en-US" sz="2000" dirty="0"/>
              <a:t>成键</a:t>
            </a:r>
            <a:r>
              <a:rPr lang="zh-CN" altLang="en-US" sz="2000" dirty="0"/>
              <a:t>、</a:t>
            </a:r>
            <a:r>
              <a:rPr kumimoji="1" lang="zh-CN" altLang="en-US" sz="2000" dirty="0"/>
              <a:t>反键，</a:t>
            </a:r>
            <a:r>
              <a:rPr lang="en-US" altLang="zh-CN" sz="2000" dirty="0"/>
              <a:t>1927</a:t>
            </a:r>
            <a:r>
              <a:rPr lang="zh-CN" altLang="en-US" sz="2000" dirty="0"/>
              <a:t>开始共同提出用于解释分子光谱</a:t>
            </a:r>
            <a:endParaRPr kumimoji="1" lang="zh-CN" altLang="en-US" sz="2000" dirty="0"/>
          </a:p>
        </p:txBody>
      </p:sp>
    </p:spTree>
    <p:extLst>
      <p:ext uri="{BB962C8B-B14F-4D97-AF65-F5344CB8AC3E}">
        <p14:creationId xmlns:p14="http://schemas.microsoft.com/office/powerpoint/2010/main" val="235333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B90CD45-DFA1-B84C-BE1E-913CC677B123}"/>
              </a:ext>
            </a:extLst>
          </p:cNvPr>
          <p:cNvSpPr>
            <a:spLocks noGrp="1"/>
          </p:cNvSpPr>
          <p:nvPr>
            <p:ph type="sldNum" sz="quarter" idx="10"/>
          </p:nvPr>
        </p:nvSpPr>
        <p:spPr/>
        <p:txBody>
          <a:bodyPr/>
          <a:lstStyle/>
          <a:p>
            <a:fld id="{95157218-CC9F-47CF-96F4-17AECB8F197D}" type="slidenum">
              <a:rPr lang="zh-CN" altLang="en-US" smtClean="0"/>
              <a:pPr/>
              <a:t>50</a:t>
            </a:fld>
            <a:endParaRPr lang="en-US" altLang="zh-CN"/>
          </a:p>
        </p:txBody>
      </p:sp>
      <p:pic>
        <p:nvPicPr>
          <p:cNvPr id="3" name="图片 2">
            <a:extLst>
              <a:ext uri="{FF2B5EF4-FFF2-40B4-BE49-F238E27FC236}">
                <a16:creationId xmlns:a16="http://schemas.microsoft.com/office/drawing/2014/main" id="{AA90F75A-1AEB-5B4B-A3C9-2497B819D089}"/>
              </a:ext>
            </a:extLst>
          </p:cNvPr>
          <p:cNvPicPr>
            <a:picLocks noChangeAspect="1"/>
          </p:cNvPicPr>
          <p:nvPr/>
        </p:nvPicPr>
        <p:blipFill>
          <a:blip r:embed="rId2"/>
          <a:stretch>
            <a:fillRect/>
          </a:stretch>
        </p:blipFill>
        <p:spPr>
          <a:xfrm>
            <a:off x="1619672" y="1700808"/>
            <a:ext cx="5652120" cy="881410"/>
          </a:xfrm>
          <a:prstGeom prst="rect">
            <a:avLst/>
          </a:prstGeom>
        </p:spPr>
      </p:pic>
      <p:pic>
        <p:nvPicPr>
          <p:cNvPr id="4" name="图片 3">
            <a:extLst>
              <a:ext uri="{FF2B5EF4-FFF2-40B4-BE49-F238E27FC236}">
                <a16:creationId xmlns:a16="http://schemas.microsoft.com/office/drawing/2014/main" id="{1C6DB8A8-4AB3-CD40-B115-F84A29D4D8A0}"/>
              </a:ext>
            </a:extLst>
          </p:cNvPr>
          <p:cNvPicPr>
            <a:picLocks noChangeAspect="1"/>
          </p:cNvPicPr>
          <p:nvPr/>
        </p:nvPicPr>
        <p:blipFill>
          <a:blip r:embed="rId3"/>
          <a:stretch>
            <a:fillRect/>
          </a:stretch>
        </p:blipFill>
        <p:spPr>
          <a:xfrm>
            <a:off x="1835696" y="3068960"/>
            <a:ext cx="5220072" cy="2976933"/>
          </a:xfrm>
          <a:prstGeom prst="rect">
            <a:avLst/>
          </a:prstGeom>
        </p:spPr>
      </p:pic>
      <p:sp>
        <p:nvSpPr>
          <p:cNvPr id="5" name="Text Box 2">
            <a:extLst>
              <a:ext uri="{FF2B5EF4-FFF2-40B4-BE49-F238E27FC236}">
                <a16:creationId xmlns:a16="http://schemas.microsoft.com/office/drawing/2014/main" id="{73FF1E3A-8C72-8749-A209-761422123414}"/>
              </a:ext>
            </a:extLst>
          </p:cNvPr>
          <p:cNvSpPr txBox="1">
            <a:spLocks noChangeArrowheads="1"/>
          </p:cNvSpPr>
          <p:nvPr/>
        </p:nvSpPr>
        <p:spPr bwMode="auto">
          <a:xfrm>
            <a:off x="1691680" y="188640"/>
            <a:ext cx="6035847"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Aft>
                <a:spcPct val="50000"/>
              </a:spcAft>
            </a:pPr>
            <a:r>
              <a:rPr lang="zh-CN" altLang="en-US" sz="3200" dirty="0">
                <a:solidFill>
                  <a:srgbClr val="C00000"/>
                </a:solidFill>
                <a:latin typeface="+mj-lt"/>
                <a:ea typeface="+mj-ea"/>
                <a:cs typeface="+mj-cs"/>
              </a:rPr>
              <a:t>臭氧的</a:t>
            </a:r>
            <a:r>
              <a:rPr lang="zh-CN" altLang="en-US" sz="3200" b="1" dirty="0">
                <a:solidFill>
                  <a:srgbClr val="C00000"/>
                </a:solidFill>
                <a:latin typeface="+mj-lt"/>
                <a:ea typeface="+mj-ea"/>
                <a:cs typeface="+mj-cs"/>
              </a:rPr>
              <a:t>共振结构</a:t>
            </a:r>
          </a:p>
        </p:txBody>
      </p:sp>
      <p:sp>
        <p:nvSpPr>
          <p:cNvPr id="6" name="矩形 5">
            <a:extLst>
              <a:ext uri="{FF2B5EF4-FFF2-40B4-BE49-F238E27FC236}">
                <a16:creationId xmlns:a16="http://schemas.microsoft.com/office/drawing/2014/main" id="{9F445A09-08AD-1A44-A3CD-D064A3ACA1F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1496682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1"/>
          <p:cNvSpPr>
            <a:spLocks noGrp="1"/>
          </p:cNvSpPr>
          <p:nvPr>
            <p:ph type="sldNum" sz="quarter" idx="10"/>
          </p:nvPr>
        </p:nvSpPr>
        <p:spPr/>
        <p:txBody>
          <a:bodyPr/>
          <a:lstStyle/>
          <a:p>
            <a:fld id="{E1BC7B0D-3B91-4D3B-8A8B-9564D9C26087}" type="slidenum">
              <a:rPr lang="zh-CN" altLang="en-US"/>
              <a:pPr/>
              <a:t>51</a:t>
            </a:fld>
            <a:endParaRPr lang="en-US" altLang="zh-CN"/>
          </a:p>
        </p:txBody>
      </p:sp>
      <p:sp>
        <p:nvSpPr>
          <p:cNvPr id="1422338" name="Text Box 2"/>
          <p:cNvSpPr txBox="1">
            <a:spLocks noChangeArrowheads="1"/>
          </p:cNvSpPr>
          <p:nvPr/>
        </p:nvSpPr>
        <p:spPr bwMode="auto">
          <a:xfrm>
            <a:off x="1055077" y="3092451"/>
            <a:ext cx="7315200" cy="701675"/>
          </a:xfrm>
          <a:prstGeom prst="rect">
            <a:avLst/>
          </a:prstGeom>
          <a:noFill/>
          <a:ln w="9525">
            <a:noFill/>
            <a:miter lim="800000"/>
            <a:headEnd/>
            <a:tailEnd/>
          </a:ln>
          <a:effectLst/>
        </p:spPr>
        <p:txBody>
          <a:bodyPr lIns="91425" tIns="45712" rIns="91425" bIns="45712">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spcBef>
                <a:spcPct val="50000"/>
              </a:spcBef>
            </a:pPr>
            <a:r>
              <a:rPr lang="zh-CN" altLang="en-US" sz="4000" b="1" dirty="0">
                <a:solidFill>
                  <a:schemeClr val="accent2"/>
                </a:solidFill>
                <a:effectLst>
                  <a:outerShdw blurRad="38100" dist="38100" dir="2700000" algn="tl">
                    <a:srgbClr val="C0C0C0"/>
                  </a:outerShdw>
                </a:effectLst>
              </a:rPr>
              <a:t>谢谢参与，欢迎讨论</a:t>
            </a:r>
          </a:p>
        </p:txBody>
      </p:sp>
    </p:spTree>
    <p:extLst>
      <p:ext uri="{BB962C8B-B14F-4D97-AF65-F5344CB8AC3E}">
        <p14:creationId xmlns:p14="http://schemas.microsoft.com/office/powerpoint/2010/main" val="38365507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C78E530-2028-E049-8970-2E783D9E4E01}"/>
              </a:ext>
            </a:extLst>
          </p:cNvPr>
          <p:cNvSpPr>
            <a:spLocks noGrp="1"/>
          </p:cNvSpPr>
          <p:nvPr>
            <p:ph type="sldNum" sz="quarter" idx="10"/>
          </p:nvPr>
        </p:nvSpPr>
        <p:spPr/>
        <p:txBody>
          <a:bodyPr/>
          <a:lstStyle/>
          <a:p>
            <a:fld id="{95157218-CC9F-47CF-96F4-17AECB8F197D}" type="slidenum">
              <a:rPr lang="zh-CN" altLang="en-US" smtClean="0"/>
              <a:pPr/>
              <a:t>6</a:t>
            </a:fld>
            <a:endParaRPr lang="en-US" altLang="zh-CN"/>
          </a:p>
        </p:txBody>
      </p:sp>
      <p:pic>
        <p:nvPicPr>
          <p:cNvPr id="3" name="图片 2">
            <a:extLst>
              <a:ext uri="{FF2B5EF4-FFF2-40B4-BE49-F238E27FC236}">
                <a16:creationId xmlns:a16="http://schemas.microsoft.com/office/drawing/2014/main" id="{0721DBC3-0917-5D43-8EBD-4233FF3BDBF1}"/>
              </a:ext>
            </a:extLst>
          </p:cNvPr>
          <p:cNvPicPr>
            <a:picLocks noChangeAspect="1"/>
          </p:cNvPicPr>
          <p:nvPr/>
        </p:nvPicPr>
        <p:blipFill>
          <a:blip r:embed="rId2"/>
          <a:stretch>
            <a:fillRect/>
          </a:stretch>
        </p:blipFill>
        <p:spPr>
          <a:xfrm>
            <a:off x="1547664" y="4667532"/>
            <a:ext cx="6264696" cy="1882411"/>
          </a:xfrm>
          <a:prstGeom prst="rect">
            <a:avLst/>
          </a:prstGeom>
        </p:spPr>
      </p:pic>
      <p:graphicFrame>
        <p:nvGraphicFramePr>
          <p:cNvPr id="4" name="表格 3">
            <a:extLst>
              <a:ext uri="{FF2B5EF4-FFF2-40B4-BE49-F238E27FC236}">
                <a16:creationId xmlns:a16="http://schemas.microsoft.com/office/drawing/2014/main" id="{804BCE00-E428-BD4B-AD22-614414D4A692}"/>
              </a:ext>
            </a:extLst>
          </p:cNvPr>
          <p:cNvGraphicFramePr>
            <a:graphicFrameLocks noGrp="1"/>
          </p:cNvGraphicFramePr>
          <p:nvPr>
            <p:extLst>
              <p:ext uri="{D42A27DB-BD31-4B8C-83A1-F6EECF244321}">
                <p14:modId xmlns:p14="http://schemas.microsoft.com/office/powerpoint/2010/main" val="3226105821"/>
              </p:ext>
            </p:extLst>
          </p:nvPr>
        </p:nvGraphicFramePr>
        <p:xfrm>
          <a:off x="323528" y="708630"/>
          <a:ext cx="8496942" cy="3870960"/>
        </p:xfrm>
        <a:graphic>
          <a:graphicData uri="http://schemas.openxmlformats.org/drawingml/2006/table">
            <a:tbl>
              <a:tblPr firstRow="1" bandRow="1">
                <a:tableStyleId>{21E4AEA4-8DFA-4A89-87EB-49C32662AFE0}</a:tableStyleId>
              </a:tblPr>
              <a:tblGrid>
                <a:gridCol w="969621">
                  <a:extLst>
                    <a:ext uri="{9D8B030D-6E8A-4147-A177-3AD203B41FA5}">
                      <a16:colId xmlns:a16="http://schemas.microsoft.com/office/drawing/2014/main" val="2491300860"/>
                    </a:ext>
                  </a:extLst>
                </a:gridCol>
                <a:gridCol w="969621">
                  <a:extLst>
                    <a:ext uri="{9D8B030D-6E8A-4147-A177-3AD203B41FA5}">
                      <a16:colId xmlns:a16="http://schemas.microsoft.com/office/drawing/2014/main" val="3557157192"/>
                    </a:ext>
                  </a:extLst>
                </a:gridCol>
                <a:gridCol w="969621">
                  <a:extLst>
                    <a:ext uri="{9D8B030D-6E8A-4147-A177-3AD203B41FA5}">
                      <a16:colId xmlns:a16="http://schemas.microsoft.com/office/drawing/2014/main" val="1368188369"/>
                    </a:ext>
                  </a:extLst>
                </a:gridCol>
                <a:gridCol w="5588079">
                  <a:extLst>
                    <a:ext uri="{9D8B030D-6E8A-4147-A177-3AD203B41FA5}">
                      <a16:colId xmlns:a16="http://schemas.microsoft.com/office/drawing/2014/main" val="2913611038"/>
                    </a:ext>
                  </a:extLst>
                </a:gridCol>
              </a:tblGrid>
              <a:tr h="326665">
                <a:tc gridSpan="4">
                  <a:txBody>
                    <a:bodyPr/>
                    <a:lstStyle/>
                    <a:p>
                      <a:pPr algn="ctr"/>
                      <a:r>
                        <a:rPr lang="zh-CN" altLang="en-US" dirty="0">
                          <a:latin typeface="+mn-lt"/>
                        </a:rPr>
                        <a:t>化学键</a:t>
                      </a:r>
                      <a:endParaRPr lang="zh-CN" altLang="en-US" b="1" dirty="0">
                        <a:solidFill>
                          <a:schemeClr val="tx1"/>
                        </a:solidFill>
                        <a:latin typeface="+mn-lt"/>
                      </a:endParaRPr>
                    </a:p>
                  </a:txBody>
                  <a:tcPr anchor="ct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3817504642"/>
                  </a:ext>
                </a:extLst>
              </a:tr>
              <a:tr h="326665">
                <a:tc rowSpan="6">
                  <a:txBody>
                    <a:bodyPr/>
                    <a:lstStyle/>
                    <a:p>
                      <a:pPr algn="ctr"/>
                      <a:r>
                        <a:rPr lang="zh-CN" altLang="en-US" sz="1600" b="1" dirty="0">
                          <a:latin typeface="+mn-lt"/>
                          <a:ea typeface="+mn-ea"/>
                        </a:rPr>
                        <a:t>分子内</a:t>
                      </a:r>
                      <a:endParaRPr lang="en-US" altLang="zh-CN" sz="1600" b="1" dirty="0">
                        <a:latin typeface="+mn-lt"/>
                        <a:ea typeface="+mn-ea"/>
                      </a:endParaRPr>
                    </a:p>
                    <a:p>
                      <a:pPr algn="ctr"/>
                      <a:r>
                        <a:rPr lang="zh-CN" altLang="en-US" sz="1600" b="1" dirty="0">
                          <a:latin typeface="+mn-lt"/>
                          <a:ea typeface="+mn-ea"/>
                        </a:rPr>
                        <a:t>（强）</a:t>
                      </a:r>
                    </a:p>
                  </a:txBody>
                  <a:tcPr anchor="ctr"/>
                </a:tc>
                <a:tc rowSpan="4">
                  <a:txBody>
                    <a:bodyPr/>
                    <a:lstStyle/>
                    <a:p>
                      <a:pPr algn="ctr"/>
                      <a:r>
                        <a:rPr lang="zh-CN" altLang="en-US" sz="1600" b="1" dirty="0">
                          <a:latin typeface="+mn-lt"/>
                          <a:ea typeface="+mn-ea"/>
                        </a:rPr>
                        <a:t>共价键</a:t>
                      </a:r>
                    </a:p>
                  </a:txBody>
                  <a:tcPr anchor="ctr"/>
                </a:tc>
                <a:tc>
                  <a:txBody>
                    <a:bodyPr/>
                    <a:lstStyle/>
                    <a:p>
                      <a:pPr algn="ctr"/>
                      <a:r>
                        <a:rPr lang="zh-CN" altLang="en-US" sz="1600" b="1" dirty="0">
                          <a:latin typeface="+mn-lt"/>
                          <a:ea typeface="+mn-ea"/>
                        </a:rPr>
                        <a:t>对称性</a:t>
                      </a:r>
                    </a:p>
                  </a:txBody>
                  <a:tcPr anchor="ctr"/>
                </a:tc>
                <a:tc>
                  <a:txBody>
                    <a:bodyPr/>
                    <a:lstStyle/>
                    <a:p>
                      <a:r>
                        <a:rPr lang="el-GR" altLang="zh-CN" sz="1600" b="1" kern="1200" dirty="0">
                          <a:solidFill>
                            <a:schemeClr val="dk1"/>
                          </a:solidFill>
                          <a:latin typeface="+mn-lt"/>
                          <a:ea typeface="+mn-ea"/>
                          <a:cs typeface="+mn-cs"/>
                        </a:rPr>
                        <a:t>σ</a:t>
                      </a:r>
                      <a:r>
                        <a:rPr lang="zh-CN" altLang="en-US"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π </a:t>
                      </a:r>
                      <a:r>
                        <a:rPr lang="zh-CN" altLang="el-GR"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δ </a:t>
                      </a:r>
                      <a:r>
                        <a:rPr lang="zh-CN" altLang="el-GR" sz="1600" b="1" kern="1200" dirty="0">
                          <a:solidFill>
                            <a:schemeClr val="dk1"/>
                          </a:solidFill>
                          <a:latin typeface="+mn-lt"/>
                          <a:ea typeface="+mn-ea"/>
                          <a:cs typeface="+mn-cs"/>
                        </a:rPr>
                        <a:t>、</a:t>
                      </a:r>
                      <a:r>
                        <a:rPr lang="el-GR" altLang="zh-CN" sz="1600" b="1" kern="1200" dirty="0">
                          <a:solidFill>
                            <a:schemeClr val="dk1"/>
                          </a:solidFill>
                          <a:latin typeface="+mn-lt"/>
                          <a:ea typeface="+mn-ea"/>
                          <a:cs typeface="+mn-cs"/>
                        </a:rPr>
                        <a:t>φ</a:t>
                      </a:r>
                      <a:r>
                        <a:rPr lang="zh-CN" altLang="en-US" sz="1600" b="1" kern="1200" dirty="0">
                          <a:solidFill>
                            <a:schemeClr val="dk1"/>
                          </a:solidFill>
                          <a:latin typeface="+mn-lt"/>
                          <a:ea typeface="+mn-ea"/>
                          <a:cs typeface="+mn-cs"/>
                        </a:rPr>
                        <a:t> </a:t>
                      </a:r>
                      <a:r>
                        <a:rPr lang="zh-CN" altLang="el-GR" sz="1600" b="1" kern="1200" dirty="0">
                          <a:solidFill>
                            <a:schemeClr val="dk1"/>
                          </a:solidFill>
                          <a:latin typeface="+mn-lt"/>
                          <a:ea typeface="+mn-ea"/>
                          <a:cs typeface="+mn-cs"/>
                        </a:rPr>
                        <a:t>键</a:t>
                      </a:r>
                      <a:endParaRPr lang="zh-CN" altLang="en-US" sz="1600" b="1" kern="1200" dirty="0">
                        <a:solidFill>
                          <a:schemeClr val="dk1"/>
                        </a:solidFill>
                        <a:latin typeface="+mn-lt"/>
                        <a:ea typeface="+mn-ea"/>
                        <a:cs typeface="+mn-cs"/>
                      </a:endParaRPr>
                    </a:p>
                  </a:txBody>
                  <a:tcPr anchor="ctr"/>
                </a:tc>
                <a:extLst>
                  <a:ext uri="{0D108BD9-81ED-4DB2-BD59-A6C34878D82A}">
                    <a16:rowId xmlns:a16="http://schemas.microsoft.com/office/drawing/2014/main" val="107319831"/>
                  </a:ext>
                </a:extLst>
              </a:tr>
              <a:tr h="326665">
                <a:tc vMerge="1">
                  <a:txBody>
                    <a:bodyPr/>
                    <a:lstStyle/>
                    <a:p>
                      <a:endParaRPr lang="zh-CN" altLang="en-US"/>
                    </a:p>
                  </a:txBody>
                  <a:tcPr/>
                </a:tc>
                <a:tc vMerge="1">
                  <a:txBody>
                    <a:bodyPr/>
                    <a:lstStyle/>
                    <a:p>
                      <a:endParaRPr lang="zh-CN" altLang="en-US" dirty="0"/>
                    </a:p>
                  </a:txBody>
                  <a:tcPr/>
                </a:tc>
                <a:tc>
                  <a:txBody>
                    <a:bodyPr/>
                    <a:lstStyle/>
                    <a:p>
                      <a:pPr algn="ctr"/>
                      <a:r>
                        <a:rPr lang="zh-CN" altLang="en-US" sz="1600" b="1" dirty="0">
                          <a:latin typeface="+mn-lt"/>
                          <a:ea typeface="+mn-ea"/>
                        </a:rPr>
                        <a:t>多重性</a:t>
                      </a:r>
                    </a:p>
                  </a:txBody>
                  <a:tcPr anchor="ctr"/>
                </a:tc>
                <a:tc>
                  <a:txBody>
                    <a:bodyPr/>
                    <a:lstStyle/>
                    <a:p>
                      <a:r>
                        <a:rPr lang="zh-CN" altLang="en-US" sz="1600" b="1" dirty="0">
                          <a:latin typeface="+mn-lt"/>
                          <a:ea typeface="+mn-ea"/>
                        </a:rPr>
                        <a:t>单键、双键、三键、四重键、六重键</a:t>
                      </a:r>
                    </a:p>
                  </a:txBody>
                  <a:tcPr anchor="ctr"/>
                </a:tc>
                <a:extLst>
                  <a:ext uri="{0D108BD9-81ED-4DB2-BD59-A6C34878D82A}">
                    <a16:rowId xmlns:a16="http://schemas.microsoft.com/office/drawing/2014/main" val="1473019615"/>
                  </a:ext>
                </a:extLst>
              </a:tr>
              <a:tr h="326665">
                <a:tc vMerge="1">
                  <a:txBody>
                    <a:bodyPr/>
                    <a:lstStyle/>
                    <a:p>
                      <a:endParaRPr lang="zh-CN" altLang="en-US" dirty="0"/>
                    </a:p>
                  </a:txBody>
                  <a:tcPr/>
                </a:tc>
                <a:tc vMerge="1">
                  <a:txBody>
                    <a:bodyPr/>
                    <a:lstStyle/>
                    <a:p>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1" dirty="0">
                          <a:latin typeface="+mn-lt"/>
                          <a:ea typeface="+mn-ea"/>
                        </a:rPr>
                        <a:t>共振性</a:t>
                      </a:r>
                    </a:p>
                  </a:txBody>
                  <a:tcPr anchor="ctr"/>
                </a:tc>
                <a:tc>
                  <a:txBody>
                    <a:bodyPr/>
                    <a:lstStyle/>
                    <a:p>
                      <a:r>
                        <a:rPr lang="zh-CN" altLang="en-US" sz="1600" b="1" dirty="0">
                          <a:latin typeface="+mn-lt"/>
                          <a:ea typeface="+mn-ea"/>
                        </a:rPr>
                        <a:t>缺电子键</a:t>
                      </a:r>
                      <a:r>
                        <a:rPr lang="en-US" altLang="zh-CN" sz="1600" b="1" dirty="0">
                          <a:latin typeface="+mn-lt"/>
                          <a:ea typeface="+mn-ea"/>
                        </a:rPr>
                        <a:t> (3c–2e 4c–2e) </a:t>
                      </a:r>
                      <a:r>
                        <a:rPr lang="zh-CN" altLang="en-US" sz="1600" b="1" dirty="0">
                          <a:latin typeface="+mn-lt"/>
                          <a:ea typeface="+mn-ea"/>
                        </a:rPr>
                        <a:t>超配位键</a:t>
                      </a:r>
                      <a:r>
                        <a:rPr lang="en-US" altLang="zh-CN" sz="1600" b="1" dirty="0">
                          <a:latin typeface="+mn-lt"/>
                          <a:ea typeface="+mn-ea"/>
                        </a:rPr>
                        <a:t> (3c–4e) </a:t>
                      </a:r>
                      <a:r>
                        <a:rPr lang="zh-CN" altLang="en-US" sz="1600" b="1" dirty="0">
                          <a:latin typeface="+mn-lt"/>
                          <a:ea typeface="+mn-ea"/>
                        </a:rPr>
                        <a:t>芳香性</a:t>
                      </a:r>
                      <a:r>
                        <a:rPr lang="en-US" altLang="zh-CN" sz="1600" b="1" dirty="0">
                          <a:latin typeface="+mn-lt"/>
                          <a:ea typeface="+mn-ea"/>
                        </a:rPr>
                        <a:t> (Möbius super sigma homo </a:t>
                      </a:r>
                      <a:r>
                        <a:rPr lang="en-US" altLang="zh-CN" sz="1600" b="1" dirty="0" err="1">
                          <a:latin typeface="+mn-lt"/>
                          <a:ea typeface="+mn-ea"/>
                        </a:rPr>
                        <a:t>bicyclo</a:t>
                      </a:r>
                      <a:r>
                        <a:rPr lang="en-US" altLang="zh-CN" sz="1600" b="1" dirty="0">
                          <a:latin typeface="+mn-lt"/>
                          <a:ea typeface="+mn-ea"/>
                        </a:rPr>
                        <a:t> </a:t>
                      </a:r>
                      <a:r>
                        <a:rPr lang="en-US" altLang="zh-CN" sz="1600" b="1" dirty="0" err="1">
                          <a:latin typeface="+mn-lt"/>
                          <a:ea typeface="+mn-ea"/>
                        </a:rPr>
                        <a:t>spiro</a:t>
                      </a:r>
                      <a:r>
                        <a:rPr lang="en-US" altLang="zh-CN" sz="1600" b="1" dirty="0">
                          <a:latin typeface="+mn-lt"/>
                          <a:ea typeface="+mn-ea"/>
                        </a:rPr>
                        <a:t> </a:t>
                      </a:r>
                      <a:r>
                        <a:rPr lang="el-GR" altLang="zh-CN" sz="1600" b="1" dirty="0">
                          <a:latin typeface="+mn-lt"/>
                          <a:ea typeface="+mn-ea"/>
                        </a:rPr>
                        <a:t>σ-</a:t>
                      </a:r>
                      <a:r>
                        <a:rPr lang="en-US" altLang="zh-CN" sz="1600" b="1" dirty="0" err="1">
                          <a:latin typeface="+mn-lt"/>
                          <a:ea typeface="+mn-ea"/>
                        </a:rPr>
                        <a:t>bishomo</a:t>
                      </a:r>
                      <a:r>
                        <a:rPr lang="en-US" altLang="zh-CN" sz="1600" b="1" dirty="0">
                          <a:latin typeface="+mn-lt"/>
                          <a:ea typeface="+mn-ea"/>
                        </a:rPr>
                        <a:t> spherical Y-)</a:t>
                      </a:r>
                    </a:p>
                  </a:txBody>
                  <a:tcPr anchor="ctr"/>
                </a:tc>
                <a:extLst>
                  <a:ext uri="{0D108BD9-81ED-4DB2-BD59-A6C34878D82A}">
                    <a16:rowId xmlns:a16="http://schemas.microsoft.com/office/drawing/2014/main" val="270327504"/>
                  </a:ext>
                </a:extLst>
              </a:tr>
              <a:tr h="326665">
                <a:tc vMerge="1">
                  <a:txBody>
                    <a:bodyPr/>
                    <a:lstStyle/>
                    <a:p>
                      <a:endParaRPr lang="zh-CN" altLang="en-US"/>
                    </a:p>
                  </a:txBody>
                  <a:tcPr/>
                </a:tc>
                <a:tc vMerge="1">
                  <a:txBody>
                    <a:bodyPr/>
                    <a:lstStyle/>
                    <a:p>
                      <a:endParaRPr lang="zh-CN" altLang="en-US" dirty="0"/>
                    </a:p>
                  </a:txBody>
                  <a:tcPr/>
                </a:tc>
                <a:tc>
                  <a:txBody>
                    <a:bodyPr/>
                    <a:lstStyle/>
                    <a:p>
                      <a:pPr algn="ctr"/>
                      <a:r>
                        <a:rPr lang="zh-CN" altLang="en-US" sz="1600" b="1" dirty="0">
                          <a:latin typeface="+mn-lt"/>
                          <a:ea typeface="+mn-ea"/>
                        </a:rPr>
                        <a:t>其它</a:t>
                      </a:r>
                    </a:p>
                  </a:txBody>
                  <a:tcPr anchor="ctr"/>
                </a:tc>
                <a:tc>
                  <a:txBody>
                    <a:bodyPr/>
                    <a:lstStyle/>
                    <a:p>
                      <a:r>
                        <a:rPr lang="zh-CN" altLang="en-US" sz="1600" b="1" dirty="0">
                          <a:latin typeface="+mn-lt"/>
                          <a:ea typeface="+mn-ea"/>
                        </a:rPr>
                        <a:t>抓氢键  弯曲键</a:t>
                      </a:r>
                      <a:r>
                        <a:rPr lang="en-US" altLang="zh-CN" sz="1600" b="1" dirty="0">
                          <a:latin typeface="+mn-lt"/>
                          <a:ea typeface="+mn-ea"/>
                        </a:rPr>
                        <a:t> </a:t>
                      </a:r>
                      <a:r>
                        <a:rPr lang="zh-CN" altLang="en-US" sz="1600" b="1" dirty="0">
                          <a:latin typeface="+mn-lt"/>
                          <a:ea typeface="+mn-ea"/>
                        </a:rPr>
                        <a:t> 配位键  </a:t>
                      </a:r>
                      <a:r>
                        <a:rPr lang="zh-CN" altLang="en-US" sz="1600" b="1" dirty="0">
                          <a:solidFill>
                            <a:srgbClr val="FF0000"/>
                          </a:solidFill>
                          <a:latin typeface="+mn-lt"/>
                          <a:ea typeface="+mn-ea"/>
                        </a:rPr>
                        <a:t>电荷转移键 </a:t>
                      </a:r>
                      <a:r>
                        <a:rPr lang="en-US" altLang="zh-CN" sz="1600" b="1" dirty="0">
                          <a:solidFill>
                            <a:srgbClr val="FF0000"/>
                          </a:solidFill>
                          <a:latin typeface="+mn-lt"/>
                          <a:ea typeface="+mn-ea"/>
                        </a:rPr>
                        <a:t> </a:t>
                      </a:r>
                      <a:r>
                        <a:rPr lang="zh-CN" altLang="en-US" sz="1600" b="1" dirty="0">
                          <a:latin typeface="+mn-lt"/>
                          <a:ea typeface="+mn-ea"/>
                        </a:rPr>
                        <a:t>多齿键</a:t>
                      </a:r>
                      <a:r>
                        <a:rPr lang="en-US" altLang="zh-CN" sz="1600" b="1" dirty="0">
                          <a:latin typeface="+mn-lt"/>
                          <a:ea typeface="+mn-ea"/>
                        </a:rPr>
                        <a:t>(</a:t>
                      </a:r>
                      <a:r>
                        <a:rPr lang="el-GR" altLang="zh-CN" sz="1600" b="1" dirty="0">
                          <a:latin typeface="+mn-lt"/>
                          <a:ea typeface="+mn-ea"/>
                        </a:rPr>
                        <a:t>η</a:t>
                      </a:r>
                      <a:r>
                        <a:rPr lang="en-US" altLang="zh-CN" sz="1600" b="1" dirty="0">
                          <a:latin typeface="+mn-lt"/>
                          <a:ea typeface="+mn-ea"/>
                        </a:rPr>
                        <a:t>)  </a:t>
                      </a:r>
                      <a:r>
                        <a:rPr lang="zh-CN" altLang="en-US" sz="1600" b="1" dirty="0">
                          <a:latin typeface="+mn-lt"/>
                          <a:ea typeface="+mn-ea"/>
                        </a:rPr>
                        <a:t>共轭键  超共轭键 反键</a:t>
                      </a:r>
                    </a:p>
                  </a:txBody>
                  <a:tcPr anchor="ctr"/>
                </a:tc>
                <a:extLst>
                  <a:ext uri="{0D108BD9-81ED-4DB2-BD59-A6C34878D82A}">
                    <a16:rowId xmlns:a16="http://schemas.microsoft.com/office/drawing/2014/main" val="2916803888"/>
                  </a:ext>
                </a:extLst>
              </a:tr>
              <a:tr h="326665">
                <a:tc vMerge="1">
                  <a:txBody>
                    <a:bodyPr/>
                    <a:lstStyle/>
                    <a:p>
                      <a:endParaRPr lang="zh-CN" altLang="en-US"/>
                    </a:p>
                  </a:txBody>
                  <a:tcPr/>
                </a:tc>
                <a:tc>
                  <a:txBody>
                    <a:bodyPr/>
                    <a:lstStyle/>
                    <a:p>
                      <a:pPr algn="ctr"/>
                      <a:r>
                        <a:rPr lang="zh-CN" altLang="en-US" sz="1600" b="1" dirty="0">
                          <a:latin typeface="+mn-lt"/>
                          <a:ea typeface="+mn-ea"/>
                        </a:rPr>
                        <a:t>金属键</a:t>
                      </a:r>
                    </a:p>
                  </a:txBody>
                  <a:tcPr anchor="ctr"/>
                </a:tc>
                <a:tc gridSpan="2">
                  <a:txBody>
                    <a:bodyPr/>
                    <a:lstStyle/>
                    <a:p>
                      <a:r>
                        <a:rPr lang="zh-CN" altLang="en-US" sz="1600" b="1" dirty="0">
                          <a:latin typeface="+mn-lt"/>
                          <a:ea typeface="+mn-ea"/>
                        </a:rPr>
                        <a:t>金属芳香性</a:t>
                      </a:r>
                    </a:p>
                  </a:txBody>
                  <a:tcPr anchor="ctr"/>
                </a:tc>
                <a:tc hMerge="1">
                  <a:txBody>
                    <a:bodyPr/>
                    <a:lstStyle/>
                    <a:p>
                      <a:endParaRPr lang="zh-CN" altLang="en-US" dirty="0"/>
                    </a:p>
                  </a:txBody>
                  <a:tcPr anchor="ctr"/>
                </a:tc>
                <a:extLst>
                  <a:ext uri="{0D108BD9-81ED-4DB2-BD59-A6C34878D82A}">
                    <a16:rowId xmlns:a16="http://schemas.microsoft.com/office/drawing/2014/main" val="1485735347"/>
                  </a:ext>
                </a:extLst>
              </a:tr>
              <a:tr h="326665">
                <a:tc vMerge="1">
                  <a:txBody>
                    <a:bodyPr/>
                    <a:lstStyle/>
                    <a:p>
                      <a:endParaRPr lang="en-US" altLang="zh-CN" dirty="0"/>
                    </a:p>
                  </a:txBody>
                  <a:tcPr/>
                </a:tc>
                <a:tc>
                  <a:txBody>
                    <a:bodyPr/>
                    <a:lstStyle/>
                    <a:p>
                      <a:pPr algn="ctr"/>
                      <a:r>
                        <a:rPr lang="zh-CN" altLang="en-US" sz="1600" b="1" dirty="0">
                          <a:latin typeface="+mn-lt"/>
                          <a:ea typeface="+mn-ea"/>
                        </a:rPr>
                        <a:t>离子键</a:t>
                      </a:r>
                    </a:p>
                  </a:txBody>
                  <a:tcPr anchor="ctr"/>
                </a:tc>
                <a:tc>
                  <a:txBody>
                    <a:bodyPr/>
                    <a:lstStyle/>
                    <a:p>
                      <a:endParaRPr lang="zh-CN" altLang="en-US" sz="1600" b="1" dirty="0">
                        <a:latin typeface="+mn-lt"/>
                        <a:ea typeface="+mn-ea"/>
                      </a:endParaRPr>
                    </a:p>
                  </a:txBody>
                  <a:tcPr anchor="ctr"/>
                </a:tc>
                <a:tc>
                  <a:txBody>
                    <a:bodyPr/>
                    <a:lstStyle/>
                    <a:p>
                      <a:endParaRPr lang="zh-CN" altLang="en-US" sz="1600" b="1" dirty="0">
                        <a:latin typeface="+mn-lt"/>
                        <a:ea typeface="+mn-ea"/>
                      </a:endParaRPr>
                    </a:p>
                  </a:txBody>
                  <a:tcPr anchor="ctr"/>
                </a:tc>
                <a:extLst>
                  <a:ext uri="{0D108BD9-81ED-4DB2-BD59-A6C34878D82A}">
                    <a16:rowId xmlns:a16="http://schemas.microsoft.com/office/drawing/2014/main" val="982853491"/>
                  </a:ext>
                </a:extLst>
              </a:tr>
              <a:tr h="326665">
                <a:tc rowSpan="3">
                  <a:txBody>
                    <a:bodyPr/>
                    <a:lstStyle/>
                    <a:p>
                      <a:pPr algn="ctr"/>
                      <a:r>
                        <a:rPr lang="zh-CN" altLang="en-US" sz="1600" b="1" dirty="0">
                          <a:latin typeface="+mn-lt"/>
                          <a:ea typeface="+mn-ea"/>
                        </a:rPr>
                        <a:t>分子间（弱）</a:t>
                      </a:r>
                    </a:p>
                  </a:txBody>
                  <a:tcPr anchor="ctr"/>
                </a:tc>
                <a:tc>
                  <a:txBody>
                    <a:bodyPr/>
                    <a:lstStyle/>
                    <a:p>
                      <a:pPr algn="ctr"/>
                      <a:r>
                        <a:rPr lang="en-US" altLang="zh-CN" sz="1600" b="1" dirty="0">
                          <a:latin typeface="+mn-lt"/>
                          <a:ea typeface="+mn-ea"/>
                        </a:rPr>
                        <a:t>VDW</a:t>
                      </a:r>
                      <a:r>
                        <a:rPr lang="zh-CN" altLang="en-US" sz="1600" b="1" dirty="0">
                          <a:latin typeface="+mn-lt"/>
                          <a:ea typeface="+mn-ea"/>
                        </a:rPr>
                        <a:t>力</a:t>
                      </a:r>
                    </a:p>
                  </a:txBody>
                  <a:tcPr anchor="ctr"/>
                </a:tc>
                <a:tc gridSpan="2">
                  <a:txBody>
                    <a:bodyPr/>
                    <a:lstStyle/>
                    <a:p>
                      <a:r>
                        <a:rPr lang="en-US" altLang="zh-CN" sz="1600" b="1" dirty="0">
                          <a:latin typeface="+mn-lt"/>
                          <a:ea typeface="+mn-ea"/>
                        </a:rPr>
                        <a:t>London</a:t>
                      </a:r>
                      <a:r>
                        <a:rPr lang="zh-CN" altLang="en-US" sz="1600" b="1" dirty="0">
                          <a:latin typeface="+mn-lt"/>
                          <a:ea typeface="+mn-ea"/>
                        </a:rPr>
                        <a:t>色散力</a:t>
                      </a:r>
                    </a:p>
                  </a:txBody>
                  <a:tcPr anchor="ctr"/>
                </a:tc>
                <a:tc hMerge="1">
                  <a:txBody>
                    <a:bodyPr/>
                    <a:lstStyle/>
                    <a:p>
                      <a:endParaRPr lang="zh-CN" altLang="en-US" dirty="0"/>
                    </a:p>
                  </a:txBody>
                  <a:tcPr anchor="ctr"/>
                </a:tc>
                <a:extLst>
                  <a:ext uri="{0D108BD9-81ED-4DB2-BD59-A6C34878D82A}">
                    <a16:rowId xmlns:a16="http://schemas.microsoft.com/office/drawing/2014/main" val="378186827"/>
                  </a:ext>
                </a:extLst>
              </a:tr>
              <a:tr h="0">
                <a:tc vMerge="1">
                  <a:txBody>
                    <a:bodyPr/>
                    <a:lstStyle/>
                    <a:p>
                      <a:endParaRPr lang="zh-CN" altLang="en-US" dirty="0"/>
                    </a:p>
                  </a:txBody>
                  <a:tcPr/>
                </a:tc>
                <a:tc>
                  <a:txBody>
                    <a:bodyPr/>
                    <a:lstStyle/>
                    <a:p>
                      <a:pPr algn="ctr"/>
                      <a:r>
                        <a:rPr lang="zh-CN" altLang="en-US" sz="1600" b="1" dirty="0">
                          <a:latin typeface="+mn-lt"/>
                          <a:ea typeface="+mn-ea"/>
                        </a:rPr>
                        <a:t>氢键</a:t>
                      </a:r>
                    </a:p>
                  </a:txBody>
                  <a:tcPr anchor="ctr"/>
                </a:tc>
                <a:tc gridSpan="2">
                  <a:txBody>
                    <a:bodyPr/>
                    <a:lstStyle/>
                    <a:p>
                      <a:r>
                        <a:rPr lang="zh-CN" altLang="en-US" sz="1600" b="1" dirty="0">
                          <a:solidFill>
                            <a:srgbClr val="FF0000"/>
                          </a:solidFill>
                          <a:latin typeface="+mn-lt"/>
                          <a:ea typeface="+mn-ea"/>
                        </a:rPr>
                        <a:t>低能垒氢键</a:t>
                      </a:r>
                      <a:r>
                        <a:rPr lang="zh-CN" altLang="en-US" sz="1600" b="1" dirty="0">
                          <a:latin typeface="+mn-lt"/>
                          <a:ea typeface="+mn-ea"/>
                        </a:rPr>
                        <a:t>  共振辅助氢键  </a:t>
                      </a:r>
                      <a:r>
                        <a:rPr lang="zh-CN" altLang="en-US" sz="1600" b="1" dirty="0">
                          <a:solidFill>
                            <a:srgbClr val="FF0000"/>
                          </a:solidFill>
                          <a:latin typeface="+mn-lt"/>
                          <a:ea typeface="+mn-ea"/>
                        </a:rPr>
                        <a:t>对称氢键  双氢键  </a:t>
                      </a:r>
                      <a:r>
                        <a:rPr lang="en-US" altLang="zh-CN" sz="1600" b="1" dirty="0">
                          <a:latin typeface="+mn-lt"/>
                          <a:ea typeface="+mn-ea"/>
                        </a:rPr>
                        <a:t>C-H∙∙∙O</a:t>
                      </a:r>
                      <a:r>
                        <a:rPr lang="zh-CN" altLang="en-US" sz="1600" b="1" dirty="0">
                          <a:latin typeface="+mn-lt"/>
                          <a:ea typeface="+mn-ea"/>
                        </a:rPr>
                        <a:t>相互作用</a:t>
                      </a:r>
                    </a:p>
                  </a:txBody>
                  <a:tcPr anchor="ctr"/>
                </a:tc>
                <a:tc hMerge="1">
                  <a:txBody>
                    <a:bodyPr/>
                    <a:lstStyle/>
                    <a:p>
                      <a:endParaRPr lang="zh-CN" altLang="en-US" dirty="0"/>
                    </a:p>
                  </a:txBody>
                  <a:tcPr anchor="ctr"/>
                </a:tc>
                <a:extLst>
                  <a:ext uri="{0D108BD9-81ED-4DB2-BD59-A6C34878D82A}">
                    <a16:rowId xmlns:a16="http://schemas.microsoft.com/office/drawing/2014/main" val="2639273808"/>
                  </a:ext>
                </a:extLst>
              </a:tr>
              <a:tr h="326665">
                <a:tc vMerge="1">
                  <a:txBody>
                    <a:bodyPr/>
                    <a:lstStyle/>
                    <a:p>
                      <a:endParaRPr lang="zh-CN" altLang="en-US" dirty="0"/>
                    </a:p>
                  </a:txBody>
                  <a:tcPr/>
                </a:tc>
                <a:tc>
                  <a:txBody>
                    <a:bodyPr/>
                    <a:lstStyle/>
                    <a:p>
                      <a:pPr algn="ctr"/>
                      <a:r>
                        <a:rPr lang="zh-CN" altLang="en-US" sz="1600" b="1" dirty="0">
                          <a:latin typeface="+mn-lt"/>
                          <a:ea typeface="+mn-ea"/>
                        </a:rPr>
                        <a:t>其它</a:t>
                      </a:r>
                    </a:p>
                  </a:txBody>
                  <a:tcPr anchor="ctr"/>
                </a:tc>
                <a:tc gridSpan="2">
                  <a:txBody>
                    <a:bodyPr/>
                    <a:lstStyle/>
                    <a:p>
                      <a:r>
                        <a:rPr lang="zh-CN" altLang="en-US" sz="1600" b="1" dirty="0">
                          <a:solidFill>
                            <a:srgbClr val="FF0000"/>
                          </a:solidFill>
                          <a:latin typeface="+mn-lt"/>
                          <a:ea typeface="+mn-ea"/>
                        </a:rPr>
                        <a:t>机械键  卤键  </a:t>
                      </a:r>
                      <a:r>
                        <a:rPr lang="zh-CN" altLang="en-US" sz="1600" b="1" dirty="0">
                          <a:latin typeface="+mn-lt"/>
                          <a:ea typeface="+mn-ea"/>
                        </a:rPr>
                        <a:t>硫族键  亲金作用  插层  堆积  阳离子</a:t>
                      </a:r>
                      <a:r>
                        <a:rPr lang="en-US" altLang="zh-CN" sz="1600" b="1" dirty="0">
                          <a:latin typeface="+mn-lt"/>
                          <a:ea typeface="+mn-ea"/>
                        </a:rPr>
                        <a:t>-π</a:t>
                      </a:r>
                      <a:r>
                        <a:rPr lang="zh-CN" altLang="en-US" sz="1600" b="1" dirty="0">
                          <a:latin typeface="+mn-lt"/>
                          <a:ea typeface="+mn-ea"/>
                        </a:rPr>
                        <a:t>  阴离子</a:t>
                      </a:r>
                      <a:r>
                        <a:rPr lang="en-US" altLang="zh-CN" sz="1600" b="1" dirty="0">
                          <a:latin typeface="+mn-lt"/>
                          <a:ea typeface="+mn-ea"/>
                        </a:rPr>
                        <a:t>-π</a:t>
                      </a:r>
                      <a:r>
                        <a:rPr lang="zh-CN" altLang="en-US" sz="1600" b="1" dirty="0">
                          <a:latin typeface="+mn-lt"/>
                          <a:ea typeface="+mn-ea"/>
                        </a:rPr>
                        <a:t>  盐桥</a:t>
                      </a:r>
                    </a:p>
                  </a:txBody>
                  <a:tcPr anchor="ctr"/>
                </a:tc>
                <a:tc hMerge="1">
                  <a:txBody>
                    <a:bodyPr/>
                    <a:lstStyle/>
                    <a:p>
                      <a:endParaRPr lang="zh-CN" altLang="en-US" dirty="0"/>
                    </a:p>
                  </a:txBody>
                  <a:tcPr anchor="ctr"/>
                </a:tc>
                <a:extLst>
                  <a:ext uri="{0D108BD9-81ED-4DB2-BD59-A6C34878D82A}">
                    <a16:rowId xmlns:a16="http://schemas.microsoft.com/office/drawing/2014/main" val="2471717482"/>
                  </a:ext>
                </a:extLst>
              </a:tr>
            </a:tbl>
          </a:graphicData>
        </a:graphic>
      </p:graphicFrame>
      <p:sp>
        <p:nvSpPr>
          <p:cNvPr id="5" name="文本框 4">
            <a:extLst>
              <a:ext uri="{FF2B5EF4-FFF2-40B4-BE49-F238E27FC236}">
                <a16:creationId xmlns:a16="http://schemas.microsoft.com/office/drawing/2014/main" id="{35595253-2349-C741-B3ED-B5BAD4323306}"/>
              </a:ext>
            </a:extLst>
          </p:cNvPr>
          <p:cNvSpPr txBox="1"/>
          <p:nvPr/>
        </p:nvSpPr>
        <p:spPr>
          <a:xfrm>
            <a:off x="3635896" y="159023"/>
            <a:ext cx="2040943" cy="461665"/>
          </a:xfrm>
          <a:prstGeom prst="rect">
            <a:avLst/>
          </a:prstGeom>
          <a:noFill/>
        </p:spPr>
        <p:txBody>
          <a:bodyPr wrap="none" rtlCol="0">
            <a:spAutoFit/>
          </a:bodyPr>
          <a:lstStyle/>
          <a:p>
            <a:r>
              <a:rPr lang="zh-CN" altLang="en-US" dirty="0"/>
              <a:t>现代的化学键</a:t>
            </a:r>
            <a:endParaRPr kumimoji="1" lang="zh-CN" altLang="en-US" dirty="0"/>
          </a:p>
        </p:txBody>
      </p:sp>
    </p:spTree>
    <p:extLst>
      <p:ext uri="{BB962C8B-B14F-4D97-AF65-F5344CB8AC3E}">
        <p14:creationId xmlns:p14="http://schemas.microsoft.com/office/powerpoint/2010/main" val="16327867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659CA27-9058-BD24-FA26-91FC46035484}"/>
              </a:ext>
            </a:extLst>
          </p:cNvPr>
          <p:cNvSpPr>
            <a:spLocks noGrp="1"/>
          </p:cNvSpPr>
          <p:nvPr>
            <p:ph type="sldNum" sz="quarter" idx="10"/>
          </p:nvPr>
        </p:nvSpPr>
        <p:spPr/>
        <p:txBody>
          <a:bodyPr/>
          <a:lstStyle/>
          <a:p>
            <a:fld id="{95157218-CC9F-47CF-96F4-17AECB8F197D}" type="slidenum">
              <a:rPr lang="zh-CN" altLang="en-US" smtClean="0"/>
              <a:pPr/>
              <a:t>7</a:t>
            </a:fld>
            <a:endParaRPr lang="en-US" altLang="zh-CN"/>
          </a:p>
        </p:txBody>
      </p:sp>
      <p:sp>
        <p:nvSpPr>
          <p:cNvPr id="3" name="文本框 2">
            <a:extLst>
              <a:ext uri="{FF2B5EF4-FFF2-40B4-BE49-F238E27FC236}">
                <a16:creationId xmlns:a16="http://schemas.microsoft.com/office/drawing/2014/main" id="{A4415ED3-D1CE-47DD-FAD0-DBEAD7F8236E}"/>
              </a:ext>
            </a:extLst>
          </p:cNvPr>
          <p:cNvSpPr txBox="1"/>
          <p:nvPr/>
        </p:nvSpPr>
        <p:spPr>
          <a:xfrm>
            <a:off x="1187624" y="1124744"/>
            <a:ext cx="3791423" cy="2595839"/>
          </a:xfrm>
          <a:prstGeom prst="rect">
            <a:avLst/>
          </a:prstGeom>
          <a:noFill/>
        </p:spPr>
        <p:txBody>
          <a:bodyPr wrap="none" rtlCol="0">
            <a:spAutoFit/>
          </a:bodyPr>
          <a:lstStyle/>
          <a:p>
            <a:pPr marL="514350" indent="-514350">
              <a:lnSpc>
                <a:spcPct val="150000"/>
              </a:lnSpc>
              <a:buFont typeface="+mj-ea"/>
              <a:buAutoNum type="ea1JpnChsDbPeriod"/>
            </a:pPr>
            <a:r>
              <a:rPr kumimoji="1" lang="en-US" altLang="zh-CN" sz="2800" dirty="0">
                <a:solidFill>
                  <a:srgbClr val="C00000"/>
                </a:solidFill>
              </a:rPr>
              <a:t>Lewis </a:t>
            </a:r>
            <a:r>
              <a:rPr kumimoji="1" lang="zh-CN" altLang="en-US" sz="2800" dirty="0">
                <a:solidFill>
                  <a:srgbClr val="C00000"/>
                </a:solidFill>
              </a:rPr>
              <a:t>结构</a:t>
            </a:r>
            <a:endParaRPr kumimoji="1" lang="en-US" altLang="zh-CN" sz="2800" dirty="0">
              <a:solidFill>
                <a:srgbClr val="C00000"/>
              </a:solidFill>
            </a:endParaRPr>
          </a:p>
          <a:p>
            <a:pPr marL="514350" indent="-514350">
              <a:lnSpc>
                <a:spcPct val="150000"/>
              </a:lnSpc>
              <a:buFont typeface="+mj-ea"/>
              <a:buAutoNum type="ea1JpnChsDbPeriod"/>
            </a:pPr>
            <a:r>
              <a:rPr lang="zh-CN" altLang="en-US" sz="2800" dirty="0">
                <a:solidFill>
                  <a:srgbClr val="C00000"/>
                </a:solidFill>
              </a:rPr>
              <a:t>离子键</a:t>
            </a:r>
            <a:endParaRPr lang="en-US" altLang="zh-CN" sz="2800" dirty="0">
              <a:solidFill>
                <a:srgbClr val="C00000"/>
              </a:solidFill>
            </a:endParaRPr>
          </a:p>
          <a:p>
            <a:pPr marL="514350" indent="-514350">
              <a:lnSpc>
                <a:spcPct val="150000"/>
              </a:lnSpc>
              <a:buFont typeface="+mj-ea"/>
              <a:buAutoNum type="ea1JpnChsDbPeriod"/>
            </a:pPr>
            <a:r>
              <a:rPr kumimoji="1" lang="zh-CN" altLang="en-US" sz="2800" dirty="0">
                <a:solidFill>
                  <a:srgbClr val="C00000"/>
                </a:solidFill>
              </a:rPr>
              <a:t>离子键性质的变化</a:t>
            </a:r>
            <a:endParaRPr kumimoji="1" lang="en-US" altLang="zh-CN" sz="2800" dirty="0">
              <a:solidFill>
                <a:srgbClr val="C00000"/>
              </a:solidFill>
            </a:endParaRPr>
          </a:p>
          <a:p>
            <a:pPr marL="514350" indent="-514350">
              <a:lnSpc>
                <a:spcPct val="150000"/>
              </a:lnSpc>
              <a:buFont typeface="+mj-ea"/>
              <a:buAutoNum type="ea1JpnChsDbPeriod"/>
            </a:pPr>
            <a:r>
              <a:rPr lang="en-US" altLang="zh-CN" sz="2800" dirty="0">
                <a:solidFill>
                  <a:srgbClr val="C00000"/>
                </a:solidFill>
              </a:rPr>
              <a:t>Lewis </a:t>
            </a:r>
            <a:r>
              <a:rPr lang="zh-CN" altLang="en-US" sz="2800" dirty="0">
                <a:solidFill>
                  <a:srgbClr val="C00000"/>
                </a:solidFill>
              </a:rPr>
              <a:t>结构的发展</a:t>
            </a:r>
            <a:endParaRPr kumimoji="1" lang="zh-CN" altLang="en-US" sz="2800" dirty="0">
              <a:solidFill>
                <a:srgbClr val="C00000"/>
              </a:solidFill>
            </a:endParaRPr>
          </a:p>
        </p:txBody>
      </p:sp>
      <p:sp>
        <p:nvSpPr>
          <p:cNvPr id="4" name="文本框 3">
            <a:extLst>
              <a:ext uri="{FF2B5EF4-FFF2-40B4-BE49-F238E27FC236}">
                <a16:creationId xmlns:a16="http://schemas.microsoft.com/office/drawing/2014/main" id="{99515537-7C3F-EC5C-1FD5-B28F3BA3DFE9}"/>
              </a:ext>
            </a:extLst>
          </p:cNvPr>
          <p:cNvSpPr txBox="1"/>
          <p:nvPr/>
        </p:nvSpPr>
        <p:spPr>
          <a:xfrm>
            <a:off x="1248836" y="5271591"/>
            <a:ext cx="6851556" cy="523220"/>
          </a:xfrm>
          <a:prstGeom prst="rect">
            <a:avLst/>
          </a:prstGeom>
          <a:noFill/>
        </p:spPr>
        <p:txBody>
          <a:bodyPr wrap="none" rtlCol="0">
            <a:spAutoFit/>
          </a:bodyPr>
          <a:lstStyle/>
          <a:p>
            <a:r>
              <a:rPr kumimoji="1" lang="zh-CN" altLang="en-US" sz="2800" dirty="0">
                <a:solidFill>
                  <a:schemeClr val="accent2"/>
                </a:solidFill>
              </a:rPr>
              <a:t>为什么</a:t>
            </a:r>
            <a:r>
              <a:rPr kumimoji="1" lang="en-US" altLang="zh-CN" sz="2800" dirty="0">
                <a:solidFill>
                  <a:schemeClr val="accent2"/>
                </a:solidFill>
              </a:rPr>
              <a:t>Lewis</a:t>
            </a:r>
            <a:r>
              <a:rPr kumimoji="1" lang="zh-CN" altLang="en-US" sz="2800" dirty="0">
                <a:solidFill>
                  <a:schemeClr val="accent2"/>
                </a:solidFill>
              </a:rPr>
              <a:t>结构如此简单，</a:t>
            </a:r>
            <a:r>
              <a:rPr lang="zh-CN" altLang="en-US" sz="2800" dirty="0">
                <a:solidFill>
                  <a:schemeClr val="accent2"/>
                </a:solidFill>
              </a:rPr>
              <a:t>却</a:t>
            </a:r>
            <a:r>
              <a:rPr kumimoji="1" lang="zh-CN" altLang="en-US" sz="2800" dirty="0">
                <a:solidFill>
                  <a:schemeClr val="accent2"/>
                </a:solidFill>
              </a:rPr>
              <a:t>如此有效？</a:t>
            </a:r>
          </a:p>
        </p:txBody>
      </p:sp>
    </p:spTree>
    <p:extLst>
      <p:ext uri="{BB962C8B-B14F-4D97-AF65-F5344CB8AC3E}">
        <p14:creationId xmlns:p14="http://schemas.microsoft.com/office/powerpoint/2010/main" val="41195676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灯片编号占位符 2"/>
          <p:cNvSpPr>
            <a:spLocks noGrp="1"/>
          </p:cNvSpPr>
          <p:nvPr>
            <p:ph type="sldNum" sz="quarter" idx="10"/>
          </p:nvPr>
        </p:nvSpPr>
        <p:spPr/>
        <p:txBody>
          <a:bodyPr/>
          <a:lstStyle/>
          <a:p>
            <a:fld id="{5AE5E8B9-1567-45E0-972F-19E4EE8545BB}" type="slidenum">
              <a:rPr lang="zh-CN" altLang="en-US"/>
              <a:pPr/>
              <a:t>8</a:t>
            </a:fld>
            <a:endParaRPr lang="en-US" altLang="zh-CN"/>
          </a:p>
        </p:txBody>
      </p:sp>
      <p:pic>
        <p:nvPicPr>
          <p:cNvPr id="32775" name="Picture 3"/>
          <p:cNvPicPr>
            <a:picLocks noChangeArrowheads="1"/>
          </p:cNvPicPr>
          <p:nvPr/>
        </p:nvPicPr>
        <p:blipFill>
          <a:blip r:embed="rId2">
            <a:extLst>
              <a:ext uri="{28A0092B-C50C-407E-A947-70E740481C1C}">
                <a14:useLocalDpi xmlns:a14="http://schemas.microsoft.com/office/drawing/2010/main"/>
              </a:ext>
            </a:extLst>
          </a:blip>
          <a:srcRect t="22125" b="16512"/>
          <a:stretch>
            <a:fillRect/>
          </a:stretch>
        </p:blipFill>
        <p:spPr bwMode="auto">
          <a:xfrm>
            <a:off x="683568" y="2781300"/>
            <a:ext cx="7703526" cy="273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436674" name="Text Box 2"/>
          <p:cNvSpPr txBox="1">
            <a:spLocks noChangeArrowheads="1"/>
          </p:cNvSpPr>
          <p:nvPr/>
        </p:nvSpPr>
        <p:spPr bwMode="auto">
          <a:xfrm>
            <a:off x="395536" y="1176193"/>
            <a:ext cx="8467110" cy="1532727"/>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lnSpc>
                <a:spcPct val="130000"/>
              </a:lnSpc>
              <a:spcBef>
                <a:spcPct val="50000"/>
              </a:spcBef>
              <a:buClr>
                <a:srgbClr val="FF0000"/>
              </a:buClr>
              <a:buFont typeface="Wingdings" pitchFamily="2" charset="2"/>
              <a:buNone/>
            </a:pPr>
            <a:r>
              <a:rPr kumimoji="0" lang="zh-CN" altLang="en-US" b="1" dirty="0">
                <a:solidFill>
                  <a:schemeClr val="accent2"/>
                </a:solidFill>
              </a:rPr>
              <a:t>价电子与</a:t>
            </a:r>
            <a:r>
              <a:rPr kumimoji="0" lang="en-US" altLang="zh-CN" b="1" dirty="0">
                <a:solidFill>
                  <a:schemeClr val="accent2"/>
                </a:solidFill>
              </a:rPr>
              <a:t>Lewis</a:t>
            </a:r>
            <a:r>
              <a:rPr kumimoji="0" lang="zh-CN" altLang="en-US" b="1" dirty="0">
                <a:solidFill>
                  <a:schemeClr val="accent2"/>
                </a:solidFill>
              </a:rPr>
              <a:t>结构</a:t>
            </a:r>
            <a:r>
              <a:rPr kumimoji="0" lang="zh-CN" altLang="en-US" b="1" dirty="0"/>
              <a:t> </a:t>
            </a:r>
            <a:r>
              <a:rPr kumimoji="0" lang="en-US" altLang="zh-CN" b="1" dirty="0"/>
              <a:t>—— </a:t>
            </a:r>
            <a:r>
              <a:rPr kumimoji="0" lang="zh-CN" altLang="en-US" b="1" dirty="0"/>
              <a:t>原子中参与化学成键的外层电子称为价电子。一般用小黑点代表价电子，用短线代表原子之间的共享电子对，如此表达的电子结构称为</a:t>
            </a:r>
            <a:r>
              <a:rPr kumimoji="0" lang="en-US" altLang="zh-CN" b="1" dirty="0"/>
              <a:t>Lewis</a:t>
            </a:r>
            <a:r>
              <a:rPr kumimoji="0" lang="zh-CN" altLang="en-US" b="1" dirty="0"/>
              <a:t>结构。</a:t>
            </a:r>
            <a:r>
              <a:rPr kumimoji="0" lang="zh-CN" altLang="en-US" b="1" dirty="0">
                <a:solidFill>
                  <a:schemeClr val="bg1"/>
                </a:solidFill>
              </a:rPr>
              <a:t> </a:t>
            </a:r>
          </a:p>
        </p:txBody>
      </p:sp>
      <p:pic>
        <p:nvPicPr>
          <p:cNvPr id="32771" name="Picture 3"/>
          <p:cNvPicPr>
            <a:picLocks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645020" y="2997201"/>
            <a:ext cx="3588726"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2774" name="Rectangle 6"/>
          <p:cNvSpPr>
            <a:spLocks noGrp="1" noChangeArrowheads="1"/>
          </p:cNvSpPr>
          <p:nvPr>
            <p:ph type="title"/>
          </p:nvPr>
        </p:nvSpPr>
        <p:spPr>
          <a:xfrm>
            <a:off x="1475656" y="116632"/>
            <a:ext cx="6345115" cy="795338"/>
          </a:xfrm>
        </p:spPr>
        <p:txBody>
          <a:bodyPr/>
          <a:lstStyle/>
          <a:p>
            <a:r>
              <a:rPr lang="zh-CN" altLang="en-US" dirty="0">
                <a:solidFill>
                  <a:srgbClr val="C00000"/>
                </a:solidFill>
              </a:rPr>
              <a:t>一   </a:t>
            </a:r>
            <a:r>
              <a:rPr lang="en-US" altLang="zh-CN" sz="3200" dirty="0">
                <a:solidFill>
                  <a:srgbClr val="C00000"/>
                </a:solidFill>
              </a:rPr>
              <a:t>Lewis</a:t>
            </a:r>
            <a:r>
              <a:rPr lang="zh-CN" altLang="en-US" sz="3200" dirty="0">
                <a:solidFill>
                  <a:srgbClr val="C00000"/>
                </a:solidFill>
              </a:rPr>
              <a:t> 结构</a:t>
            </a:r>
          </a:p>
        </p:txBody>
      </p:sp>
      <p:sp>
        <p:nvSpPr>
          <p:cNvPr id="63" name="矩形 62"/>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103" name="Group 56">
            <a:extLst>
              <a:ext uri="{FF2B5EF4-FFF2-40B4-BE49-F238E27FC236}">
                <a16:creationId xmlns:a16="http://schemas.microsoft.com/office/drawing/2014/main" id="{E4684D92-8B10-AA43-B358-1C955938D47E}"/>
              </a:ext>
            </a:extLst>
          </p:cNvPr>
          <p:cNvGrpSpPr>
            <a:grpSpLocks/>
          </p:cNvGrpSpPr>
          <p:nvPr/>
        </p:nvGrpSpPr>
        <p:grpSpPr bwMode="auto">
          <a:xfrm>
            <a:off x="2253762" y="5539407"/>
            <a:ext cx="561242" cy="461963"/>
            <a:chOff x="1352" y="2777"/>
            <a:chExt cx="383" cy="291"/>
          </a:xfrm>
        </p:grpSpPr>
        <p:sp>
          <p:nvSpPr>
            <p:cNvPr id="104" name="Text Box 6">
              <a:extLst>
                <a:ext uri="{FF2B5EF4-FFF2-40B4-BE49-F238E27FC236}">
                  <a16:creationId xmlns:a16="http://schemas.microsoft.com/office/drawing/2014/main" id="{DACDC689-4A01-D242-AA66-A2515066F51F}"/>
                </a:ext>
              </a:extLst>
            </p:cNvPr>
            <p:cNvSpPr txBox="1">
              <a:spLocks noChangeArrowheads="1"/>
            </p:cNvSpPr>
            <p:nvPr/>
          </p:nvSpPr>
          <p:spPr bwMode="auto">
            <a:xfrm>
              <a:off x="1352" y="2777"/>
              <a:ext cx="383"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t>Na</a:t>
              </a:r>
            </a:p>
          </p:txBody>
        </p:sp>
        <p:sp>
          <p:nvSpPr>
            <p:cNvPr id="105" name="Oval 7">
              <a:extLst>
                <a:ext uri="{FF2B5EF4-FFF2-40B4-BE49-F238E27FC236}">
                  <a16:creationId xmlns:a16="http://schemas.microsoft.com/office/drawing/2014/main" id="{006638AE-7652-D643-87D7-7E92C0891346}"/>
                </a:ext>
              </a:extLst>
            </p:cNvPr>
            <p:cNvSpPr>
              <a:spLocks noChangeArrowheads="1"/>
            </p:cNvSpPr>
            <p:nvPr/>
          </p:nvSpPr>
          <p:spPr bwMode="auto">
            <a:xfrm>
              <a:off x="1354" y="2898"/>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06" name="Text Box 8">
            <a:extLst>
              <a:ext uri="{FF2B5EF4-FFF2-40B4-BE49-F238E27FC236}">
                <a16:creationId xmlns:a16="http://schemas.microsoft.com/office/drawing/2014/main" id="{D8786CCC-C773-8341-8A05-F3FE09D9187E}"/>
              </a:ext>
            </a:extLst>
          </p:cNvPr>
          <p:cNvSpPr txBox="1">
            <a:spLocks noChangeArrowheads="1"/>
          </p:cNvSpPr>
          <p:nvPr/>
        </p:nvSpPr>
        <p:spPr bwMode="auto">
          <a:xfrm>
            <a:off x="3042139" y="5531470"/>
            <a:ext cx="359019"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a:t>+</a:t>
            </a:r>
          </a:p>
        </p:txBody>
      </p:sp>
      <p:grpSp>
        <p:nvGrpSpPr>
          <p:cNvPr id="107" name="Group 55">
            <a:extLst>
              <a:ext uri="{FF2B5EF4-FFF2-40B4-BE49-F238E27FC236}">
                <a16:creationId xmlns:a16="http://schemas.microsoft.com/office/drawing/2014/main" id="{2DF7FD46-713A-4A43-B53B-41897781170D}"/>
              </a:ext>
            </a:extLst>
          </p:cNvPr>
          <p:cNvGrpSpPr>
            <a:grpSpLocks/>
          </p:cNvGrpSpPr>
          <p:nvPr/>
        </p:nvGrpSpPr>
        <p:grpSpPr bwMode="auto">
          <a:xfrm>
            <a:off x="3686908" y="5529882"/>
            <a:ext cx="492369" cy="477838"/>
            <a:chOff x="2330" y="2771"/>
            <a:chExt cx="336" cy="301"/>
          </a:xfrm>
        </p:grpSpPr>
        <p:sp>
          <p:nvSpPr>
            <p:cNvPr id="108" name="Text Box 9">
              <a:extLst>
                <a:ext uri="{FF2B5EF4-FFF2-40B4-BE49-F238E27FC236}">
                  <a16:creationId xmlns:a16="http://schemas.microsoft.com/office/drawing/2014/main" id="{6542025F-BFFB-B647-A2EE-9D97804ED845}"/>
                </a:ext>
              </a:extLst>
            </p:cNvPr>
            <p:cNvSpPr txBox="1">
              <a:spLocks noChangeArrowheads="1"/>
            </p:cNvSpPr>
            <p:nvPr/>
          </p:nvSpPr>
          <p:spPr bwMode="auto">
            <a:xfrm>
              <a:off x="2330" y="2781"/>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Cl</a:t>
              </a:r>
            </a:p>
          </p:txBody>
        </p:sp>
        <p:grpSp>
          <p:nvGrpSpPr>
            <p:cNvPr id="109" name="Group 10">
              <a:extLst>
                <a:ext uri="{FF2B5EF4-FFF2-40B4-BE49-F238E27FC236}">
                  <a16:creationId xmlns:a16="http://schemas.microsoft.com/office/drawing/2014/main" id="{6E53B516-7DDA-8849-B3ED-B6D67147B821}"/>
                </a:ext>
              </a:extLst>
            </p:cNvPr>
            <p:cNvGrpSpPr>
              <a:grpSpLocks/>
            </p:cNvGrpSpPr>
            <p:nvPr/>
          </p:nvGrpSpPr>
          <p:grpSpPr bwMode="auto">
            <a:xfrm>
              <a:off x="2341" y="2851"/>
              <a:ext cx="52" cy="144"/>
              <a:chOff x="1440" y="2400"/>
              <a:chExt cx="48" cy="144"/>
            </a:xfrm>
          </p:grpSpPr>
          <p:sp>
            <p:nvSpPr>
              <p:cNvPr id="117" name="Oval 11">
                <a:extLst>
                  <a:ext uri="{FF2B5EF4-FFF2-40B4-BE49-F238E27FC236}">
                    <a16:creationId xmlns:a16="http://schemas.microsoft.com/office/drawing/2014/main" id="{7905941F-C767-F24C-9CBC-DD0D38F9604F}"/>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18" name="Oval 12">
                <a:extLst>
                  <a:ext uri="{FF2B5EF4-FFF2-40B4-BE49-F238E27FC236}">
                    <a16:creationId xmlns:a16="http://schemas.microsoft.com/office/drawing/2014/main" id="{9214754E-35B0-CB4A-B454-943553F04A6F}"/>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10" name="Oval 13">
              <a:extLst>
                <a:ext uri="{FF2B5EF4-FFF2-40B4-BE49-F238E27FC236}">
                  <a16:creationId xmlns:a16="http://schemas.microsoft.com/office/drawing/2014/main" id="{291FF931-3A8D-E94B-989A-6BE8DF35B8C3}"/>
                </a:ext>
              </a:extLst>
            </p:cNvPr>
            <p:cNvSpPr>
              <a:spLocks noChangeArrowheads="1"/>
            </p:cNvSpPr>
            <p:nvPr/>
          </p:nvSpPr>
          <p:spPr bwMode="auto">
            <a:xfrm>
              <a:off x="2592" y="2851"/>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nvGrpSpPr>
            <p:cNvPr id="111" name="Group 14">
              <a:extLst>
                <a:ext uri="{FF2B5EF4-FFF2-40B4-BE49-F238E27FC236}">
                  <a16:creationId xmlns:a16="http://schemas.microsoft.com/office/drawing/2014/main" id="{07B6FA89-6389-1445-959C-C54BCA5A5051}"/>
                </a:ext>
              </a:extLst>
            </p:cNvPr>
            <p:cNvGrpSpPr>
              <a:grpSpLocks/>
            </p:cNvGrpSpPr>
            <p:nvPr/>
          </p:nvGrpSpPr>
          <p:grpSpPr bwMode="auto">
            <a:xfrm rot="5400000">
              <a:off x="2464" y="2717"/>
              <a:ext cx="48" cy="156"/>
              <a:chOff x="1440" y="2400"/>
              <a:chExt cx="48" cy="144"/>
            </a:xfrm>
          </p:grpSpPr>
          <p:sp>
            <p:nvSpPr>
              <p:cNvPr id="115" name="Oval 15">
                <a:extLst>
                  <a:ext uri="{FF2B5EF4-FFF2-40B4-BE49-F238E27FC236}">
                    <a16:creationId xmlns:a16="http://schemas.microsoft.com/office/drawing/2014/main" id="{1768A48B-C85C-A84A-A880-06205C962EAC}"/>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16" name="Oval 16">
                <a:extLst>
                  <a:ext uri="{FF2B5EF4-FFF2-40B4-BE49-F238E27FC236}">
                    <a16:creationId xmlns:a16="http://schemas.microsoft.com/office/drawing/2014/main" id="{601F363E-6759-7744-A62D-68A23689FD3A}"/>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12" name="Group 17">
              <a:extLst>
                <a:ext uri="{FF2B5EF4-FFF2-40B4-BE49-F238E27FC236}">
                  <a16:creationId xmlns:a16="http://schemas.microsoft.com/office/drawing/2014/main" id="{56F0FF5D-B329-8B4A-ADE9-598976618946}"/>
                </a:ext>
              </a:extLst>
            </p:cNvPr>
            <p:cNvGrpSpPr>
              <a:grpSpLocks/>
            </p:cNvGrpSpPr>
            <p:nvPr/>
          </p:nvGrpSpPr>
          <p:grpSpPr bwMode="auto">
            <a:xfrm rot="5400000">
              <a:off x="2464" y="2965"/>
              <a:ext cx="48" cy="156"/>
              <a:chOff x="1440" y="2400"/>
              <a:chExt cx="48" cy="144"/>
            </a:xfrm>
          </p:grpSpPr>
          <p:sp>
            <p:nvSpPr>
              <p:cNvPr id="113" name="Oval 18">
                <a:extLst>
                  <a:ext uri="{FF2B5EF4-FFF2-40B4-BE49-F238E27FC236}">
                    <a16:creationId xmlns:a16="http://schemas.microsoft.com/office/drawing/2014/main" id="{1A54172D-1909-FD41-AA66-4D5F8F4AB420}"/>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14" name="Oval 19">
                <a:extLst>
                  <a:ext uri="{FF2B5EF4-FFF2-40B4-BE49-F238E27FC236}">
                    <a16:creationId xmlns:a16="http://schemas.microsoft.com/office/drawing/2014/main" id="{01F806A8-2181-6A4B-A004-2E1B556D94F7}"/>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sp>
        <p:nvSpPr>
          <p:cNvPr id="119" name="Line 21">
            <a:extLst>
              <a:ext uri="{FF2B5EF4-FFF2-40B4-BE49-F238E27FC236}">
                <a16:creationId xmlns:a16="http://schemas.microsoft.com/office/drawing/2014/main" id="{8F220B8B-42F6-B349-A71B-6D62EC98C019}"/>
              </a:ext>
            </a:extLst>
          </p:cNvPr>
          <p:cNvSpPr>
            <a:spLocks noChangeShapeType="1"/>
          </p:cNvSpPr>
          <p:nvPr/>
        </p:nvSpPr>
        <p:spPr bwMode="auto">
          <a:xfrm>
            <a:off x="4700955" y="5758482"/>
            <a:ext cx="685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0" name="Text Box 36">
            <a:extLst>
              <a:ext uri="{FF2B5EF4-FFF2-40B4-BE49-F238E27FC236}">
                <a16:creationId xmlns:a16="http://schemas.microsoft.com/office/drawing/2014/main" id="{91D8CFBA-655E-C148-9AA0-A4533E70792B}"/>
              </a:ext>
            </a:extLst>
          </p:cNvPr>
          <p:cNvSpPr txBox="1">
            <a:spLocks noChangeArrowheads="1"/>
          </p:cNvSpPr>
          <p:nvPr/>
        </p:nvSpPr>
        <p:spPr bwMode="auto">
          <a:xfrm>
            <a:off x="1946031" y="6120432"/>
            <a:ext cx="1125416"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chemeClr val="tx2"/>
                </a:solidFill>
              </a:rPr>
              <a:t>[Ne]</a:t>
            </a: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1</a:t>
            </a:r>
            <a:endParaRPr kumimoji="0" lang="en-US" altLang="zh-CN" b="1" dirty="0">
              <a:solidFill>
                <a:srgbClr val="FF0000"/>
              </a:solidFill>
            </a:endParaRPr>
          </a:p>
        </p:txBody>
      </p:sp>
      <p:sp>
        <p:nvSpPr>
          <p:cNvPr id="121" name="Text Box 37">
            <a:extLst>
              <a:ext uri="{FF2B5EF4-FFF2-40B4-BE49-F238E27FC236}">
                <a16:creationId xmlns:a16="http://schemas.microsoft.com/office/drawing/2014/main" id="{D784683F-0B8E-BB43-AFBC-6CC1A463B96A}"/>
              </a:ext>
            </a:extLst>
          </p:cNvPr>
          <p:cNvSpPr txBox="1">
            <a:spLocks noChangeArrowheads="1"/>
          </p:cNvSpPr>
          <p:nvPr/>
        </p:nvSpPr>
        <p:spPr bwMode="auto">
          <a:xfrm>
            <a:off x="3153508" y="6120432"/>
            <a:ext cx="1535723"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solidFill>
                  <a:schemeClr val="tx2"/>
                </a:solidFill>
              </a:rPr>
              <a:t>[Ne]</a:t>
            </a: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2</a:t>
            </a:r>
            <a:r>
              <a:rPr kumimoji="0" lang="en-US" altLang="zh-CN" b="1" dirty="0">
                <a:solidFill>
                  <a:srgbClr val="FF0000"/>
                </a:solidFill>
              </a:rPr>
              <a:t>3</a:t>
            </a:r>
            <a:r>
              <a:rPr kumimoji="0" lang="en-US" altLang="zh-CN" b="1" i="1" dirty="0">
                <a:solidFill>
                  <a:srgbClr val="FF0000"/>
                </a:solidFill>
              </a:rPr>
              <a:t>p</a:t>
            </a:r>
            <a:r>
              <a:rPr kumimoji="0" lang="en-US" altLang="zh-CN" b="1" baseline="30000" dirty="0">
                <a:solidFill>
                  <a:srgbClr val="FF0000"/>
                </a:solidFill>
              </a:rPr>
              <a:t>5</a:t>
            </a:r>
          </a:p>
        </p:txBody>
      </p:sp>
      <p:sp>
        <p:nvSpPr>
          <p:cNvPr id="122" name="Text Box 38">
            <a:extLst>
              <a:ext uri="{FF2B5EF4-FFF2-40B4-BE49-F238E27FC236}">
                <a16:creationId xmlns:a16="http://schemas.microsoft.com/office/drawing/2014/main" id="{170D7896-FF3E-0440-8128-671561227BB8}"/>
              </a:ext>
            </a:extLst>
          </p:cNvPr>
          <p:cNvSpPr txBox="1">
            <a:spLocks noChangeArrowheads="1"/>
          </p:cNvSpPr>
          <p:nvPr/>
        </p:nvSpPr>
        <p:spPr bwMode="auto">
          <a:xfrm>
            <a:off x="5613092" y="6006132"/>
            <a:ext cx="561371" cy="461665"/>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solidFill>
                  <a:srgbClr val="FF0000"/>
                </a:solidFill>
              </a:rPr>
              <a:t>3</a:t>
            </a:r>
            <a:r>
              <a:rPr kumimoji="0" lang="en-US" altLang="zh-CN" b="1" i="1" dirty="0">
                <a:solidFill>
                  <a:srgbClr val="FF0000"/>
                </a:solidFill>
              </a:rPr>
              <a:t>s</a:t>
            </a:r>
            <a:r>
              <a:rPr kumimoji="0" lang="en-US" altLang="zh-CN" b="1" i="1" baseline="30000" dirty="0">
                <a:solidFill>
                  <a:srgbClr val="FF0000"/>
                </a:solidFill>
              </a:rPr>
              <a:t>2</a:t>
            </a:r>
          </a:p>
        </p:txBody>
      </p:sp>
      <p:sp>
        <p:nvSpPr>
          <p:cNvPr id="123" name="Text Box 40">
            <a:extLst>
              <a:ext uri="{FF2B5EF4-FFF2-40B4-BE49-F238E27FC236}">
                <a16:creationId xmlns:a16="http://schemas.microsoft.com/office/drawing/2014/main" id="{6383A1E8-1171-EA47-AD44-C4748BFD286C}"/>
              </a:ext>
            </a:extLst>
          </p:cNvPr>
          <p:cNvSpPr txBox="1">
            <a:spLocks noChangeArrowheads="1"/>
          </p:cNvSpPr>
          <p:nvPr/>
        </p:nvSpPr>
        <p:spPr bwMode="auto">
          <a:xfrm>
            <a:off x="5547922" y="6336008"/>
            <a:ext cx="748812" cy="461963"/>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[Ne]</a:t>
            </a:r>
          </a:p>
        </p:txBody>
      </p:sp>
      <p:grpSp>
        <p:nvGrpSpPr>
          <p:cNvPr id="124" name="Group 54">
            <a:extLst>
              <a:ext uri="{FF2B5EF4-FFF2-40B4-BE49-F238E27FC236}">
                <a16:creationId xmlns:a16="http://schemas.microsoft.com/office/drawing/2014/main" id="{F6594F5B-0015-B346-84CB-14C6544D00FF}"/>
              </a:ext>
            </a:extLst>
          </p:cNvPr>
          <p:cNvGrpSpPr>
            <a:grpSpLocks/>
          </p:cNvGrpSpPr>
          <p:nvPr/>
        </p:nvGrpSpPr>
        <p:grpSpPr bwMode="auto">
          <a:xfrm>
            <a:off x="5499589" y="5501307"/>
            <a:ext cx="1336431" cy="481013"/>
            <a:chOff x="3567" y="2753"/>
            <a:chExt cx="912" cy="303"/>
          </a:xfrm>
        </p:grpSpPr>
        <p:sp>
          <p:nvSpPr>
            <p:cNvPr id="125" name="Text Box 20">
              <a:extLst>
                <a:ext uri="{FF2B5EF4-FFF2-40B4-BE49-F238E27FC236}">
                  <a16:creationId xmlns:a16="http://schemas.microsoft.com/office/drawing/2014/main" id="{ED730E66-E6CD-A84A-8814-DE3405DF55A2}"/>
                </a:ext>
              </a:extLst>
            </p:cNvPr>
            <p:cNvSpPr txBox="1">
              <a:spLocks noChangeArrowheads="1"/>
            </p:cNvSpPr>
            <p:nvPr/>
          </p:nvSpPr>
          <p:spPr bwMode="auto">
            <a:xfrm>
              <a:off x="3567" y="2756"/>
              <a:ext cx="463"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Na</a:t>
              </a:r>
              <a:r>
                <a:rPr kumimoji="0" lang="en-US" altLang="zh-CN" b="1" baseline="30000" dirty="0"/>
                <a:t>+</a:t>
              </a:r>
              <a:endParaRPr kumimoji="0" lang="en-US" altLang="zh-CN" b="1" dirty="0"/>
            </a:p>
          </p:txBody>
        </p:sp>
        <p:sp>
          <p:nvSpPr>
            <p:cNvPr id="126" name="Text Box 35">
              <a:extLst>
                <a:ext uri="{FF2B5EF4-FFF2-40B4-BE49-F238E27FC236}">
                  <a16:creationId xmlns:a16="http://schemas.microsoft.com/office/drawing/2014/main" id="{AB36FFF8-86D9-7640-9245-F6746FDC76D3}"/>
                </a:ext>
              </a:extLst>
            </p:cNvPr>
            <p:cNvSpPr txBox="1">
              <a:spLocks noChangeArrowheads="1"/>
            </p:cNvSpPr>
            <p:nvPr/>
          </p:nvSpPr>
          <p:spPr bwMode="auto">
            <a:xfrm>
              <a:off x="4276" y="2783"/>
              <a:ext cx="203" cy="213"/>
            </a:xfrm>
            <a:prstGeom prst="rect">
              <a:avLst/>
            </a:prstGeom>
            <a:noFill/>
            <a:ln w="9525">
              <a:noFill/>
              <a:miter lim="800000"/>
              <a:headEnd/>
              <a:tailEnd/>
            </a:ln>
            <a:effectLst/>
          </p:spPr>
          <p:txBody>
            <a:bodyPr wrap="none">
              <a:spAutoFit/>
            </a:bodyPr>
            <a:lstStyle/>
            <a:p>
              <a:pPr algn="ctr" eaLnBrk="0" hangingPunct="0">
                <a:defRPr/>
              </a:pPr>
              <a:r>
                <a:rPr kumimoji="0" lang="en-US" altLang="zh-CN" b="1" baseline="30000">
                  <a:sym typeface="Symbol" pitchFamily="18" charset="2"/>
                </a:rPr>
                <a:t></a:t>
              </a:r>
              <a:endParaRPr kumimoji="0" lang="en-US" altLang="zh-CN" b="1" baseline="30000"/>
            </a:p>
          </p:txBody>
        </p:sp>
        <p:grpSp>
          <p:nvGrpSpPr>
            <p:cNvPr id="127" name="Group 53">
              <a:extLst>
                <a:ext uri="{FF2B5EF4-FFF2-40B4-BE49-F238E27FC236}">
                  <a16:creationId xmlns:a16="http://schemas.microsoft.com/office/drawing/2014/main" id="{F3276D28-E965-6E46-A440-B0153755237A}"/>
                </a:ext>
              </a:extLst>
            </p:cNvPr>
            <p:cNvGrpSpPr>
              <a:grpSpLocks/>
            </p:cNvGrpSpPr>
            <p:nvPr/>
          </p:nvGrpSpPr>
          <p:grpSpPr bwMode="auto">
            <a:xfrm>
              <a:off x="3994" y="2753"/>
              <a:ext cx="336" cy="303"/>
              <a:chOff x="3994" y="2753"/>
              <a:chExt cx="336" cy="303"/>
            </a:xfrm>
          </p:grpSpPr>
          <p:sp>
            <p:nvSpPr>
              <p:cNvPr id="128" name="Oval 22">
                <a:extLst>
                  <a:ext uri="{FF2B5EF4-FFF2-40B4-BE49-F238E27FC236}">
                    <a16:creationId xmlns:a16="http://schemas.microsoft.com/office/drawing/2014/main" id="{3CD67ED3-08A1-704A-AC6B-0051D8E95B33}"/>
                  </a:ext>
                </a:extLst>
              </p:cNvPr>
              <p:cNvSpPr>
                <a:spLocks noChangeArrowheads="1"/>
              </p:cNvSpPr>
              <p:nvPr/>
            </p:nvSpPr>
            <p:spPr bwMode="auto">
              <a:xfrm>
                <a:off x="4268" y="2923"/>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29" name="Text Box 42">
                <a:extLst>
                  <a:ext uri="{FF2B5EF4-FFF2-40B4-BE49-F238E27FC236}">
                    <a16:creationId xmlns:a16="http://schemas.microsoft.com/office/drawing/2014/main" id="{F1C76B02-8B69-0E43-99A1-CD2B26DBDA9A}"/>
                  </a:ext>
                </a:extLst>
              </p:cNvPr>
              <p:cNvSpPr txBox="1">
                <a:spLocks noChangeArrowheads="1"/>
              </p:cNvSpPr>
              <p:nvPr/>
            </p:nvSpPr>
            <p:spPr bwMode="auto">
              <a:xfrm>
                <a:off x="3994" y="2753"/>
                <a:ext cx="336" cy="291"/>
              </a:xfrm>
              <a:prstGeom prst="rect">
                <a:avLst/>
              </a:prstGeom>
              <a:noFill/>
              <a:ln w="9525">
                <a:noFill/>
                <a:miter lim="800000"/>
                <a:headEnd/>
                <a:tailEnd/>
              </a:ln>
              <a:effectLst/>
            </p:spPr>
            <p:txBody>
              <a:bodyPr wrap="non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a:r>
                  <a:rPr kumimoji="0" lang="en-US" altLang="zh-CN" b="1" dirty="0"/>
                  <a:t>Cl</a:t>
                </a:r>
              </a:p>
            </p:txBody>
          </p:sp>
          <p:grpSp>
            <p:nvGrpSpPr>
              <p:cNvPr id="130" name="Group 43">
                <a:extLst>
                  <a:ext uri="{FF2B5EF4-FFF2-40B4-BE49-F238E27FC236}">
                    <a16:creationId xmlns:a16="http://schemas.microsoft.com/office/drawing/2014/main" id="{68C2B3D0-441B-E849-B9D3-6078F88C4DAE}"/>
                  </a:ext>
                </a:extLst>
              </p:cNvPr>
              <p:cNvGrpSpPr>
                <a:grpSpLocks/>
              </p:cNvGrpSpPr>
              <p:nvPr/>
            </p:nvGrpSpPr>
            <p:grpSpPr bwMode="auto">
              <a:xfrm>
                <a:off x="4013" y="2840"/>
                <a:ext cx="52" cy="144"/>
                <a:chOff x="1440" y="2400"/>
                <a:chExt cx="48" cy="144"/>
              </a:xfrm>
            </p:grpSpPr>
            <p:sp>
              <p:nvSpPr>
                <p:cNvPr id="138" name="Oval 44">
                  <a:extLst>
                    <a:ext uri="{FF2B5EF4-FFF2-40B4-BE49-F238E27FC236}">
                      <a16:creationId xmlns:a16="http://schemas.microsoft.com/office/drawing/2014/main" id="{3B184B24-2C32-3A49-9BD7-EA1B736B8DED}"/>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9" name="Oval 45">
                  <a:extLst>
                    <a:ext uri="{FF2B5EF4-FFF2-40B4-BE49-F238E27FC236}">
                      <a16:creationId xmlns:a16="http://schemas.microsoft.com/office/drawing/2014/main" id="{12ACC463-F1FE-554E-B0B9-BB5CD9BC1D36}"/>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sp>
            <p:nvSpPr>
              <p:cNvPr id="131" name="Oval 46">
                <a:extLst>
                  <a:ext uri="{FF2B5EF4-FFF2-40B4-BE49-F238E27FC236}">
                    <a16:creationId xmlns:a16="http://schemas.microsoft.com/office/drawing/2014/main" id="{941175D3-33DC-5B4C-8E9F-62D8789F0E4A}"/>
                  </a:ext>
                </a:extLst>
              </p:cNvPr>
              <p:cNvSpPr>
                <a:spLocks noChangeArrowheads="1"/>
              </p:cNvSpPr>
              <p:nvPr/>
            </p:nvSpPr>
            <p:spPr bwMode="auto">
              <a:xfrm>
                <a:off x="4264" y="2840"/>
                <a:ext cx="52" cy="48"/>
              </a:xfrm>
              <a:prstGeom prst="ellipse">
                <a:avLst/>
              </a:prstGeom>
              <a:solidFill>
                <a:schemeClr val="tx1"/>
              </a:solidFill>
              <a:ln w="9525">
                <a:solidFill>
                  <a:schemeClr val="tx1"/>
                </a:solidFill>
                <a:round/>
                <a:headEnd/>
                <a:tailEnd/>
              </a:ln>
            </p:spPr>
            <p:txBody>
              <a:bodyPr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nvGrpSpPr>
              <p:cNvPr id="132" name="Group 47">
                <a:extLst>
                  <a:ext uri="{FF2B5EF4-FFF2-40B4-BE49-F238E27FC236}">
                    <a16:creationId xmlns:a16="http://schemas.microsoft.com/office/drawing/2014/main" id="{51D9F779-967C-4849-934C-0F633E0E3201}"/>
                  </a:ext>
                </a:extLst>
              </p:cNvPr>
              <p:cNvGrpSpPr>
                <a:grpSpLocks/>
              </p:cNvGrpSpPr>
              <p:nvPr/>
            </p:nvGrpSpPr>
            <p:grpSpPr bwMode="auto">
              <a:xfrm rot="5400000">
                <a:off x="4136" y="2706"/>
                <a:ext cx="48" cy="156"/>
                <a:chOff x="1440" y="2400"/>
                <a:chExt cx="48" cy="144"/>
              </a:xfrm>
            </p:grpSpPr>
            <p:sp>
              <p:nvSpPr>
                <p:cNvPr id="136" name="Oval 48">
                  <a:extLst>
                    <a:ext uri="{FF2B5EF4-FFF2-40B4-BE49-F238E27FC236}">
                      <a16:creationId xmlns:a16="http://schemas.microsoft.com/office/drawing/2014/main" id="{08CE61BA-5853-3446-BB83-B368D009559D}"/>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7" name="Oval 49">
                  <a:extLst>
                    <a:ext uri="{FF2B5EF4-FFF2-40B4-BE49-F238E27FC236}">
                      <a16:creationId xmlns:a16="http://schemas.microsoft.com/office/drawing/2014/main" id="{9164FE0C-824E-1F40-9869-2553A7A8A057}"/>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nvGrpSpPr>
              <p:cNvPr id="133" name="Group 50">
                <a:extLst>
                  <a:ext uri="{FF2B5EF4-FFF2-40B4-BE49-F238E27FC236}">
                    <a16:creationId xmlns:a16="http://schemas.microsoft.com/office/drawing/2014/main" id="{A9D1629A-C2A9-AC4B-ACF2-7391D23A17F2}"/>
                  </a:ext>
                </a:extLst>
              </p:cNvPr>
              <p:cNvGrpSpPr>
                <a:grpSpLocks/>
              </p:cNvGrpSpPr>
              <p:nvPr/>
            </p:nvGrpSpPr>
            <p:grpSpPr bwMode="auto">
              <a:xfrm rot="5400000">
                <a:off x="4136" y="2954"/>
                <a:ext cx="48" cy="156"/>
                <a:chOff x="1440" y="2400"/>
                <a:chExt cx="48" cy="144"/>
              </a:xfrm>
            </p:grpSpPr>
            <p:sp>
              <p:nvSpPr>
                <p:cNvPr id="134" name="Oval 51">
                  <a:extLst>
                    <a:ext uri="{FF2B5EF4-FFF2-40B4-BE49-F238E27FC236}">
                      <a16:creationId xmlns:a16="http://schemas.microsoft.com/office/drawing/2014/main" id="{4A386887-453B-1A48-ABB3-A989B2D033FE}"/>
                    </a:ext>
                  </a:extLst>
                </p:cNvPr>
                <p:cNvSpPr>
                  <a:spLocks noChangeArrowheads="1"/>
                </p:cNvSpPr>
                <p:nvPr/>
              </p:nvSpPr>
              <p:spPr bwMode="auto">
                <a:xfrm>
                  <a:off x="1440" y="2400"/>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sp>
              <p:nvSpPr>
                <p:cNvPr id="135" name="Oval 52">
                  <a:extLst>
                    <a:ext uri="{FF2B5EF4-FFF2-40B4-BE49-F238E27FC236}">
                      <a16:creationId xmlns:a16="http://schemas.microsoft.com/office/drawing/2014/main" id="{DF01F944-EDEE-C94E-8224-E65234CD91FF}"/>
                    </a:ext>
                  </a:extLst>
                </p:cNvPr>
                <p:cNvSpPr>
                  <a:spLocks noChangeArrowheads="1"/>
                </p:cNvSpPr>
                <p:nvPr/>
              </p:nvSpPr>
              <p:spPr bwMode="auto">
                <a:xfrm>
                  <a:off x="1440" y="2496"/>
                  <a:ext cx="48" cy="48"/>
                </a:xfrm>
                <a:prstGeom prst="ellipse">
                  <a:avLst/>
                </a:prstGeom>
                <a:solidFill>
                  <a:schemeClr val="tx1"/>
                </a:solidFill>
                <a:ln w="9525">
                  <a:solidFill>
                    <a:schemeClr val="tx1"/>
                  </a:solidFill>
                  <a:round/>
                  <a:headEnd/>
                  <a:tailEnd/>
                </a:ln>
              </p:spPr>
              <p:txBody>
                <a:bodyPr rot="10800000" vert="eaVert" wrap="none" anchor="ct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eaLnBrk="1" hangingPunct="1"/>
                  <a:endParaRPr lang="zh-CN" altLang="en-US"/>
                </a:p>
              </p:txBody>
            </p:sp>
          </p:grpSp>
        </p:grpSp>
      </p:grpSp>
      <p:sp>
        <p:nvSpPr>
          <p:cNvPr id="140" name="Text Box 39">
            <a:extLst>
              <a:ext uri="{FF2B5EF4-FFF2-40B4-BE49-F238E27FC236}">
                <a16:creationId xmlns:a16="http://schemas.microsoft.com/office/drawing/2014/main" id="{88C2D200-55C6-BD4E-862E-78C95A6482C7}"/>
              </a:ext>
            </a:extLst>
          </p:cNvPr>
          <p:cNvSpPr txBox="1">
            <a:spLocks noChangeArrowheads="1"/>
          </p:cNvSpPr>
          <p:nvPr/>
        </p:nvSpPr>
        <p:spPr bwMode="auto">
          <a:xfrm>
            <a:off x="6387097" y="6015631"/>
            <a:ext cx="971740" cy="461665"/>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solidFill>
                  <a:srgbClr val="FF0000"/>
                </a:solidFill>
              </a:rPr>
              <a:t>3</a:t>
            </a:r>
            <a:r>
              <a:rPr kumimoji="0" lang="en-US" altLang="zh-CN" b="1" i="1" dirty="0">
                <a:solidFill>
                  <a:srgbClr val="FF0000"/>
                </a:solidFill>
              </a:rPr>
              <a:t>s</a:t>
            </a:r>
            <a:r>
              <a:rPr kumimoji="0" lang="en-US" altLang="zh-CN" b="1" baseline="30000" dirty="0">
                <a:solidFill>
                  <a:srgbClr val="FF0000"/>
                </a:solidFill>
              </a:rPr>
              <a:t>2</a:t>
            </a:r>
            <a:r>
              <a:rPr kumimoji="0" lang="en-US" altLang="zh-CN" b="1" dirty="0">
                <a:solidFill>
                  <a:srgbClr val="FF0000"/>
                </a:solidFill>
              </a:rPr>
              <a:t>3</a:t>
            </a:r>
            <a:r>
              <a:rPr kumimoji="0" lang="en-US" altLang="zh-CN" b="1" i="1" dirty="0">
                <a:solidFill>
                  <a:srgbClr val="FF0000"/>
                </a:solidFill>
              </a:rPr>
              <a:t>p</a:t>
            </a:r>
            <a:r>
              <a:rPr kumimoji="0" lang="en-US" altLang="zh-CN" b="1" baseline="30000" dirty="0">
                <a:solidFill>
                  <a:srgbClr val="FF0000"/>
                </a:solidFill>
              </a:rPr>
              <a:t>6</a:t>
            </a:r>
            <a:endParaRPr kumimoji="0" lang="en-US" altLang="zh-CN" b="1" dirty="0">
              <a:solidFill>
                <a:srgbClr val="FF0000"/>
              </a:solidFill>
            </a:endParaRPr>
          </a:p>
        </p:txBody>
      </p:sp>
      <p:sp>
        <p:nvSpPr>
          <p:cNvPr id="141" name="Text Box 41">
            <a:extLst>
              <a:ext uri="{FF2B5EF4-FFF2-40B4-BE49-F238E27FC236}">
                <a16:creationId xmlns:a16="http://schemas.microsoft.com/office/drawing/2014/main" id="{3C87F8B3-BDE1-784C-98A0-1822EAD66827}"/>
              </a:ext>
            </a:extLst>
          </p:cNvPr>
          <p:cNvSpPr txBox="1">
            <a:spLocks noChangeArrowheads="1"/>
          </p:cNvSpPr>
          <p:nvPr/>
        </p:nvSpPr>
        <p:spPr bwMode="auto">
          <a:xfrm>
            <a:off x="6514586" y="6351413"/>
            <a:ext cx="748812" cy="461963"/>
          </a:xfrm>
          <a:prstGeom prst="rect">
            <a:avLst/>
          </a:prstGeom>
          <a:noFill/>
          <a:ln w="9525">
            <a:noFill/>
            <a:miter lim="800000"/>
            <a:headEnd/>
            <a:tailEnd/>
          </a:ln>
          <a:effectLst/>
        </p:spPr>
        <p:txBody>
          <a:bodyPr wrap="none">
            <a:spAutoFit/>
          </a:bodyPr>
          <a:lstStyle/>
          <a:p>
            <a:pPr algn="ctr" eaLnBrk="0" hangingPunct="0">
              <a:defRPr/>
            </a:pPr>
            <a:r>
              <a:rPr kumimoji="0" lang="en-US" altLang="zh-CN" b="1" dirty="0"/>
              <a:t>[Ne]</a:t>
            </a:r>
          </a:p>
        </p:txBody>
      </p:sp>
    </p:spTree>
    <p:extLst>
      <p:ext uri="{BB962C8B-B14F-4D97-AF65-F5344CB8AC3E}">
        <p14:creationId xmlns:p14="http://schemas.microsoft.com/office/powerpoint/2010/main" val="6884947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08A89DE-4369-4340-A9BC-2CE33DBC3D7F}"/>
              </a:ext>
            </a:extLst>
          </p:cNvPr>
          <p:cNvSpPr>
            <a:spLocks noGrp="1"/>
          </p:cNvSpPr>
          <p:nvPr>
            <p:ph type="sldNum" sz="quarter" idx="10"/>
          </p:nvPr>
        </p:nvSpPr>
        <p:spPr/>
        <p:txBody>
          <a:bodyPr/>
          <a:lstStyle/>
          <a:p>
            <a:fld id="{95157218-CC9F-47CF-96F4-17AECB8F197D}" type="slidenum">
              <a:rPr lang="zh-CN" altLang="en-US" smtClean="0"/>
              <a:pPr/>
              <a:t>9</a:t>
            </a:fld>
            <a:endParaRPr lang="en-US" altLang="zh-CN"/>
          </a:p>
        </p:txBody>
      </p:sp>
      <p:pic>
        <p:nvPicPr>
          <p:cNvPr id="3" name="Picture 2" descr="https://timgsa.baidu.com/timg?image&amp;quality=80&amp;size=b9999_10000&amp;sec=1539535322632&amp;di=f4e9dadaf6bf680dc835be85a91a92c4&amp;imgtype=0&amp;src=http%3A%2F%2Fimgsrc.baidu.com%2Fimage%2Fc0%253Dshijue1%252C0%252C0%252C294%252C40%2Fsign%3Dc82bcad231c79f3d9becec73d2c8a764%2Ff9dcd100baa1cd11739dfd0db312c8fcc3ce2df7.jpg">
            <a:extLst>
              <a:ext uri="{FF2B5EF4-FFF2-40B4-BE49-F238E27FC236}">
                <a16:creationId xmlns:a16="http://schemas.microsoft.com/office/drawing/2014/main" id="{F4B6D3A3-D9FC-E342-AC52-ED632805116B}"/>
              </a:ext>
            </a:extLst>
          </p:cNvPr>
          <p:cNvPicPr>
            <a:picLocks noChangeAspect="1" noChangeArrowheads="1"/>
          </p:cNvPicPr>
          <p:nvPr/>
        </p:nvPicPr>
        <p:blipFill rotWithShape="1">
          <a:blip r:embed="rId2">
            <a:extLst>
              <a:ext uri="{28A0092B-C50C-407E-A947-70E740481C1C}">
                <a14:useLocalDpi xmlns:a14="http://schemas.microsoft.com/office/drawing/2010/main"/>
              </a:ext>
            </a:extLst>
          </a:blip>
          <a:srcRect/>
          <a:stretch/>
        </p:blipFill>
        <p:spPr bwMode="auto">
          <a:xfrm>
            <a:off x="467544" y="1939144"/>
            <a:ext cx="3587767" cy="288032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EDFEADA8-886B-624B-A4E4-5C0E8A290019}"/>
              </a:ext>
            </a:extLst>
          </p:cNvPr>
          <p:cNvSpPr txBox="1"/>
          <p:nvPr/>
        </p:nvSpPr>
        <p:spPr>
          <a:xfrm>
            <a:off x="2123728" y="193315"/>
            <a:ext cx="5158785" cy="584775"/>
          </a:xfrm>
          <a:prstGeom prst="rect">
            <a:avLst/>
          </a:prstGeom>
          <a:noFill/>
        </p:spPr>
        <p:txBody>
          <a:bodyPr wrap="none" rtlCol="0">
            <a:spAutoFit/>
          </a:bodyPr>
          <a:lstStyle/>
          <a:p>
            <a:r>
              <a:rPr lang="en-US" altLang="zh-CN" sz="3200" dirty="0">
                <a:solidFill>
                  <a:srgbClr val="C00000"/>
                </a:solidFill>
              </a:rPr>
              <a:t>Lewis</a:t>
            </a:r>
            <a:r>
              <a:rPr lang="zh-CN" altLang="en-US" sz="3200" dirty="0">
                <a:solidFill>
                  <a:srgbClr val="C00000"/>
                </a:solidFill>
              </a:rPr>
              <a:t> 结构的电子排布</a:t>
            </a:r>
            <a:r>
              <a:rPr lang="en-US" altLang="zh-CN" sz="3200" dirty="0">
                <a:solidFill>
                  <a:srgbClr val="C00000"/>
                </a:solidFill>
              </a:rPr>
              <a:t>-</a:t>
            </a:r>
            <a:r>
              <a:rPr lang="zh-CN" altLang="en-US" sz="3200" dirty="0">
                <a:solidFill>
                  <a:srgbClr val="C00000"/>
                </a:solidFill>
              </a:rPr>
              <a:t>离子</a:t>
            </a:r>
            <a:endParaRPr kumimoji="1" lang="zh-CN" altLang="en-US" sz="3200" dirty="0">
              <a:solidFill>
                <a:srgbClr val="C00000"/>
              </a:solidFill>
            </a:endParaRPr>
          </a:p>
        </p:txBody>
      </p:sp>
      <p:pic>
        <p:nvPicPr>
          <p:cNvPr id="5" name="图片 4">
            <a:extLst>
              <a:ext uri="{FF2B5EF4-FFF2-40B4-BE49-F238E27FC236}">
                <a16:creationId xmlns:a16="http://schemas.microsoft.com/office/drawing/2014/main" id="{B617E00E-B1D8-DB40-8E4C-97ACCFBF82DF}"/>
              </a:ext>
            </a:extLst>
          </p:cNvPr>
          <p:cNvPicPr>
            <a:picLocks noChangeAspect="1"/>
          </p:cNvPicPr>
          <p:nvPr/>
        </p:nvPicPr>
        <p:blipFill>
          <a:blip r:embed="rId3"/>
          <a:stretch>
            <a:fillRect/>
          </a:stretch>
        </p:blipFill>
        <p:spPr>
          <a:xfrm>
            <a:off x="4770246" y="1412776"/>
            <a:ext cx="3969575" cy="3933056"/>
          </a:xfrm>
          <a:prstGeom prst="rect">
            <a:avLst/>
          </a:prstGeom>
        </p:spPr>
      </p:pic>
      <p:pic>
        <p:nvPicPr>
          <p:cNvPr id="6" name="图片 5">
            <a:extLst>
              <a:ext uri="{FF2B5EF4-FFF2-40B4-BE49-F238E27FC236}">
                <a16:creationId xmlns:a16="http://schemas.microsoft.com/office/drawing/2014/main" id="{7F5AA339-93E0-D64A-8E55-F884B4C16088}"/>
              </a:ext>
            </a:extLst>
          </p:cNvPr>
          <p:cNvPicPr>
            <a:picLocks noChangeAspect="1"/>
          </p:cNvPicPr>
          <p:nvPr/>
        </p:nvPicPr>
        <p:blipFill>
          <a:blip r:embed="rId4"/>
          <a:stretch>
            <a:fillRect/>
          </a:stretch>
        </p:blipFill>
        <p:spPr>
          <a:xfrm>
            <a:off x="5916218" y="5577909"/>
            <a:ext cx="1677630" cy="916771"/>
          </a:xfrm>
          <a:prstGeom prst="rect">
            <a:avLst/>
          </a:prstGeom>
        </p:spPr>
      </p:pic>
      <p:sp>
        <p:nvSpPr>
          <p:cNvPr id="7" name="矩形 6">
            <a:extLst>
              <a:ext uri="{FF2B5EF4-FFF2-40B4-BE49-F238E27FC236}">
                <a16:creationId xmlns:a16="http://schemas.microsoft.com/office/drawing/2014/main" id="{29039742-0888-B9E1-4EFB-2113F858A731}"/>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142156367"/>
      </p:ext>
    </p:extLst>
  </p:cSld>
  <p:clrMapOvr>
    <a:masterClrMapping/>
  </p:clrMapOvr>
</p:sld>
</file>

<file path=ppt/theme/theme1.xml><?xml version="1.0" encoding="utf-8"?>
<a:theme xmlns:a="http://schemas.openxmlformats.org/drawingml/2006/main" name="出站报告">
  <a:themeElements>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出站报告">
      <a:majorFont>
        <a:latin typeface="Times New Roman"/>
        <a:ea typeface="黑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出站报告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出站报告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出站报告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出站报告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出站报告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出站报告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出站报告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Azure">
  <a:themeElements>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fontScheme name="2_Azur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25" tIns="45712" rIns="91425" bIns="45712"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25" tIns="45712" rIns="91425" bIns="45712"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1" lang="zh-CN" altLang="en-US" sz="2400" b="0" i="0" u="none" strike="noStrike" cap="none" normalizeH="0" baseline="0" smtClean="0">
            <a:ln>
              <a:noFill/>
            </a:ln>
            <a:solidFill>
              <a:schemeClr val="tx1"/>
            </a:solidFill>
            <a:effectLst/>
            <a:latin typeface="Times New Roman" pitchFamily="18" charset="0"/>
            <a:ea typeface="黑体" pitchFamily="2" charset="-122"/>
          </a:defRPr>
        </a:defPPr>
      </a:lstStyle>
    </a:lnDef>
  </a:objectDefaults>
  <a:extraClrSchemeLst>
    <a:extraClrScheme>
      <a:clrScheme name="Azure 1">
        <a:dk1>
          <a:srgbClr val="000000"/>
        </a:dk1>
        <a:lt1>
          <a:srgbClr val="FFFFFF"/>
        </a:lt1>
        <a:dk2>
          <a:srgbClr val="3333FF"/>
        </a:dk2>
        <a:lt2>
          <a:srgbClr val="00FFFF"/>
        </a:lt2>
        <a:accent1>
          <a:srgbClr val="00CCCC"/>
        </a:accent1>
        <a:accent2>
          <a:srgbClr val="6666FF"/>
        </a:accent2>
        <a:accent3>
          <a:srgbClr val="ADADFF"/>
        </a:accent3>
        <a:accent4>
          <a:srgbClr val="DADADA"/>
        </a:accent4>
        <a:accent5>
          <a:srgbClr val="AAE2E2"/>
        </a:accent5>
        <a:accent6>
          <a:srgbClr val="5C5CE7"/>
        </a:accent6>
        <a:hlink>
          <a:srgbClr val="CCCCFF"/>
        </a:hlink>
        <a:folHlink>
          <a:srgbClr val="CC99FF"/>
        </a:folHlink>
      </a:clrScheme>
      <a:clrMap bg1="dk2" tx1="lt1" bg2="dk1" tx2="lt2" accent1="accent1" accent2="accent2" accent3="accent3" accent4="accent4" accent5="accent5" accent6="accent6" hlink="hlink" folHlink="folHlink"/>
    </a:extraClrScheme>
    <a:extraClrScheme>
      <a:clrScheme name="Azure 2">
        <a:dk1>
          <a:srgbClr val="000000"/>
        </a:dk1>
        <a:lt1>
          <a:srgbClr val="CCECFF"/>
        </a:lt1>
        <a:dk2>
          <a:srgbClr val="330099"/>
        </a:dk2>
        <a:lt2>
          <a:srgbClr val="0099CC"/>
        </a:lt2>
        <a:accent1>
          <a:srgbClr val="009999"/>
        </a:accent1>
        <a:accent2>
          <a:srgbClr val="FF99CC"/>
        </a:accent2>
        <a:accent3>
          <a:srgbClr val="E2F4FF"/>
        </a:accent3>
        <a:accent4>
          <a:srgbClr val="000000"/>
        </a:accent4>
        <a:accent5>
          <a:srgbClr val="AACACA"/>
        </a:accent5>
        <a:accent6>
          <a:srgbClr val="E78AB9"/>
        </a:accent6>
        <a:hlink>
          <a:srgbClr val="6600CC"/>
        </a:hlink>
        <a:folHlink>
          <a:srgbClr val="3366FF"/>
        </a:folHlink>
      </a:clrScheme>
      <a:clrMap bg1="lt1" tx1="dk1" bg2="lt2" tx2="dk2" accent1="accent1" accent2="accent2" accent3="accent3" accent4="accent4" accent5="accent5" accent6="accent6" hlink="hlink" folHlink="folHlink"/>
    </a:extraClrScheme>
    <a:extraClrScheme>
      <a:clrScheme name="Azure 3">
        <a:dk1>
          <a:srgbClr val="000000"/>
        </a:dk1>
        <a:lt1>
          <a:srgbClr val="FFFFFF"/>
        </a:lt1>
        <a:dk2>
          <a:srgbClr val="000000"/>
        </a:dk2>
        <a:lt2>
          <a:srgbClr val="CBCBCB"/>
        </a:lt2>
        <a:accent1>
          <a:srgbClr val="B2B2B2"/>
        </a:accent1>
        <a:accent2>
          <a:srgbClr val="DDDDDD"/>
        </a:accent2>
        <a:accent3>
          <a:srgbClr val="FFFFFF"/>
        </a:accent3>
        <a:accent4>
          <a:srgbClr val="000000"/>
        </a:accent4>
        <a:accent5>
          <a:srgbClr val="D5D5D5"/>
        </a:accent5>
        <a:accent6>
          <a:srgbClr val="C8C8C8"/>
        </a:accent6>
        <a:hlink>
          <a:srgbClr val="5F5F5F"/>
        </a:hlink>
        <a:folHlink>
          <a:srgbClr val="96969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C:\Program Files\Microsoft Office\Templates\Presentation Designs\Azure.pot</Template>
  <TotalTime>31624</TotalTime>
  <Words>4987</Words>
  <Application>Microsoft Macintosh PowerPoint</Application>
  <PresentationFormat>全屏显示(4:3)</PresentationFormat>
  <Paragraphs>535</Paragraphs>
  <Slides>51</Slides>
  <Notes>6</Notes>
  <HiddenSlides>0</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1</vt:i4>
      </vt:variant>
      <vt:variant>
        <vt:lpstr>幻灯片标题</vt:lpstr>
      </vt:variant>
      <vt:variant>
        <vt:i4>51</vt:i4>
      </vt:variant>
    </vt:vector>
  </HeadingPairs>
  <TitlesOfParts>
    <vt:vector size="63" baseType="lpstr">
      <vt:lpstr>方正舒体</vt:lpstr>
      <vt:lpstr>黑体</vt:lpstr>
      <vt:lpstr>楷体_GB2312</vt:lpstr>
      <vt:lpstr>宋体</vt:lpstr>
      <vt:lpstr>微软雅黑</vt:lpstr>
      <vt:lpstr>Arial</vt:lpstr>
      <vt:lpstr>Cambria Math</vt:lpstr>
      <vt:lpstr>Times New Roman</vt:lpstr>
      <vt:lpstr>Wingdings</vt:lpstr>
      <vt:lpstr>出站报告</vt:lpstr>
      <vt:lpstr>2_Azure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   Lewis 结构</vt:lpstr>
      <vt:lpstr>PowerPoint 演示文稿</vt:lpstr>
      <vt:lpstr>PowerPoint 演示文稿</vt:lpstr>
      <vt:lpstr>PowerPoint 演示文稿</vt:lpstr>
      <vt:lpstr>PowerPoint 演示文稿</vt:lpstr>
      <vt:lpstr>二  离子键</vt:lpstr>
      <vt:lpstr>PowerPoint 演示文稿</vt:lpstr>
      <vt:lpstr>PowerPoint 演示文稿</vt:lpstr>
      <vt:lpstr>离子键的特点</vt:lpstr>
      <vt:lpstr>PowerPoint 演示文稿</vt:lpstr>
      <vt:lpstr>PowerPoint 演示文稿</vt:lpstr>
      <vt:lpstr>PowerPoint 演示文稿</vt:lpstr>
      <vt:lpstr>PowerPoint 演示文稿</vt:lpstr>
      <vt:lpstr>PowerPoint 演示文稿</vt:lpstr>
      <vt:lpstr>离子半径</vt:lpstr>
      <vt:lpstr>PowerPoint 演示文稿</vt:lpstr>
      <vt:lpstr>PowerPoint 演示文稿</vt:lpstr>
      <vt:lpstr>PowerPoint 演示文稿</vt:lpstr>
      <vt:lpstr>PowerPoint 演示文稿</vt:lpstr>
      <vt:lpstr>PowerPoint 演示文稿</vt:lpstr>
      <vt:lpstr>电离能 (Ionization Energy)</vt:lpstr>
      <vt:lpstr>PowerPoint 演示文稿</vt:lpstr>
      <vt:lpstr>元素的第一电离能随原子序数的周期性变化</vt:lpstr>
      <vt:lpstr>PowerPoint 演示文稿</vt:lpstr>
      <vt:lpstr>PowerPoint 演示文稿</vt:lpstr>
      <vt:lpstr>PowerPoint 演示文稿</vt:lpstr>
      <vt:lpstr>PowerPoint 演示文稿</vt:lpstr>
      <vt:lpstr>PowerPoint 演示文稿</vt:lpstr>
      <vt:lpstr>原子的电负性 (electronegativity)</vt:lpstr>
      <vt:lpstr>PowerPoint 演示文稿</vt:lpstr>
      <vt:lpstr>PowerPoint 演示文稿</vt:lpstr>
      <vt:lpstr>PowerPoint 演示文稿</vt:lpstr>
      <vt:lpstr>PowerPoint 演示文稿</vt:lpstr>
      <vt:lpstr>PowerPoint 演示文稿</vt:lpstr>
      <vt:lpstr>PowerPoint 演示文稿</vt:lpstr>
      <vt:lpstr>离子键的属性变化</vt:lpstr>
      <vt:lpstr>PowerPoint 演示文稿</vt:lpstr>
      <vt:lpstr>离子键属性变化对化合物性质的影响</vt:lpstr>
      <vt:lpstr>PowerPoint 演示文稿</vt:lpstr>
      <vt:lpstr>PowerPoint 演示文稿</vt:lpstr>
      <vt:lpstr>PowerPoint 演示文稿</vt:lpstr>
      <vt:lpstr>PowerPoint 演示文稿</vt:lpstr>
      <vt:lpstr>PowerPoint 演示文稿</vt:lpstr>
      <vt:lpstr>PowerPoint 演示文稿</vt:lpstr>
    </vt:vector>
  </TitlesOfParts>
  <Company>resim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chyan</dc:creator>
  <cp:lastModifiedBy>wangbw@pku.edu.cn</cp:lastModifiedBy>
  <cp:revision>2335</cp:revision>
  <cp:lastPrinted>2018-10-08T05:51:51Z</cp:lastPrinted>
  <dcterms:created xsi:type="dcterms:W3CDTF">2000-12-03T06:39:03Z</dcterms:created>
  <dcterms:modified xsi:type="dcterms:W3CDTF">2022-09-19T01:10:32Z</dcterms:modified>
</cp:coreProperties>
</file>